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78"/>
  </p:notesMasterIdLst>
  <p:sldIdLst>
    <p:sldId id="378" r:id="rId5"/>
    <p:sldId id="257" r:id="rId6"/>
    <p:sldId id="258" r:id="rId7"/>
    <p:sldId id="263" r:id="rId8"/>
    <p:sldId id="261" r:id="rId9"/>
    <p:sldId id="260" r:id="rId10"/>
    <p:sldId id="262" r:id="rId11"/>
    <p:sldId id="407" r:id="rId12"/>
    <p:sldId id="305" r:id="rId13"/>
    <p:sldId id="264" r:id="rId14"/>
    <p:sldId id="265" r:id="rId15"/>
    <p:sldId id="339" r:id="rId16"/>
    <p:sldId id="340" r:id="rId17"/>
    <p:sldId id="341" r:id="rId18"/>
    <p:sldId id="342"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43" r:id="rId32"/>
    <p:sldId id="344"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77" r:id="rId46"/>
    <p:sldId id="376" r:id="rId47"/>
    <p:sldId id="369" r:id="rId48"/>
    <p:sldId id="370" r:id="rId49"/>
    <p:sldId id="371" r:id="rId50"/>
    <p:sldId id="372" r:id="rId51"/>
    <p:sldId id="373" r:id="rId52"/>
    <p:sldId id="374" r:id="rId53"/>
    <p:sldId id="408" r:id="rId54"/>
    <p:sldId id="375" r:id="rId55"/>
    <p:sldId id="410" r:id="rId56"/>
    <p:sldId id="412" r:id="rId57"/>
    <p:sldId id="409" r:id="rId58"/>
    <p:sldId id="413" r:id="rId59"/>
    <p:sldId id="411" r:id="rId60"/>
    <p:sldId id="379" r:id="rId61"/>
    <p:sldId id="282" r:id="rId62"/>
    <p:sldId id="387" r:id="rId63"/>
    <p:sldId id="286" r:id="rId64"/>
    <p:sldId id="398" r:id="rId65"/>
    <p:sldId id="399" r:id="rId66"/>
    <p:sldId id="315" r:id="rId67"/>
    <p:sldId id="400" r:id="rId68"/>
    <p:sldId id="401" r:id="rId69"/>
    <p:sldId id="402" r:id="rId70"/>
    <p:sldId id="403" r:id="rId71"/>
    <p:sldId id="405" r:id="rId72"/>
    <p:sldId id="404" r:id="rId73"/>
    <p:sldId id="406" r:id="rId74"/>
    <p:sldId id="296" r:id="rId75"/>
    <p:sldId id="297" r:id="rId76"/>
    <p:sldId id="380" r:id="rId77"/>
  </p:sldIdLst>
  <p:sldSz cx="9144000" cy="5143500" type="screen16x9"/>
  <p:notesSz cx="6858000" cy="9144000"/>
  <p:embeddedFontLst>
    <p:embeddedFont>
      <p:font typeface="Open Sans" panose="020B060402020202020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Segoe UI" panose="020B0502040204020203" pitchFamily="34" charset="0"/>
      <p:regular r:id="rId87"/>
      <p:bold r:id="rId88"/>
      <p:italic r:id="rId89"/>
      <p:boldItalic r:id="rId90"/>
    </p:embeddedFont>
    <p:embeddedFont>
      <p:font typeface="Roboto Thin" panose="020B0604020202020204" charset="0"/>
      <p:regular r:id="rId91"/>
      <p:italic r:id="rId92"/>
    </p:embeddedFont>
    <p:embeddedFont>
      <p:font typeface="Helvetica Neue" panose="020B0604020202020204" charset="0"/>
      <p:regular r:id="rId93"/>
      <p:bold r:id="rId94"/>
      <p:italic r:id="rId95"/>
      <p:boldItalic r:id="rId96"/>
    </p:embeddedFont>
    <p:embeddedFont>
      <p:font typeface="Proxima Nova" panose="020B0604020202020204" charset="0"/>
      <p:regular r:id="rId97"/>
      <p:bold r:id="rId98"/>
      <p:italic r:id="rId99"/>
      <p:boldItalic r:id="rId100"/>
    </p:embeddedFont>
    <p:embeddedFont>
      <p:font typeface="Roboto Light" panose="020B0604020202020204" charset="0"/>
      <p:regular r:id="rId101"/>
      <p:italic r:id="rId102"/>
    </p:embeddedFont>
    <p:embeddedFont>
      <p:font typeface="Aptos Narrow" panose="020B060402020202020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4821C5-7DAE-40AD-6BC5-33696CD2F500}" name="Buckens, Myrthe" initials="MB" userId="S::buckens.m@buas.nl::d647a740-c1b5-45be-8984-ac0295ff24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19B903-5F6F-A485-0A63-192DF9875139}" v="454" dt="2024-01-26T13:22:35.570"/>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8" autoAdjust="0"/>
  </p:normalViewPr>
  <p:slideViewPr>
    <p:cSldViewPr snapToGrid="0">
      <p:cViewPr varScale="1">
        <p:scale>
          <a:sx n="152" d="100"/>
          <a:sy n="152" d="100"/>
        </p:scale>
        <p:origin x="426"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schemas.openxmlformats.org/officeDocument/2006/relationships/font" Target="fonts/font11.fntdata"/><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1.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5.fntdata"/><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9.fntdata"/><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5.fntdata"/><Relationship Id="rId88" Type="http://schemas.openxmlformats.org/officeDocument/2006/relationships/font" Target="fonts/font10.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18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9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604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86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40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091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64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68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8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602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426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7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701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237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932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699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328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68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5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74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6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8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23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14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91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86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499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260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1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dirty="0"/>
          </a:p>
          <a:p>
            <a:pPr marL="0" lvl="0" indent="0" algn="l" rtl="0">
              <a:spcBef>
                <a:spcPts val="0"/>
              </a:spcBef>
              <a:spcAft>
                <a:spcPts val="0"/>
              </a:spcAft>
              <a:buNone/>
            </a:pPr>
            <a:r>
              <a:rPr lang="en" dirty="0"/>
              <a:t>Copy and paste the bullet points you listed on the “Lessons Learned” page in section C of your last block’s log.</a:t>
            </a:r>
            <a:endParaRPr dirty="0"/>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20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58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635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3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930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635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506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730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dirty="0"/>
          </a:p>
          <a:p>
            <a:pPr marL="0" lvl="0" indent="0" algn="l" rtl="0">
              <a:spcBef>
                <a:spcPts val="0"/>
              </a:spcBef>
              <a:spcAft>
                <a:spcPts val="0"/>
              </a:spcAft>
              <a:buNone/>
            </a:pPr>
            <a:r>
              <a:rPr lang="en" dirty="0"/>
              <a:t>Copy and paste the bullet points you listed on the “Lessons Learned” page in section C of your last block’s log.</a:t>
            </a:r>
            <a:endParaRPr dirty="0"/>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960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83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754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708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550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9525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425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20, BUT SHOULD BE UPDATED REGULARLY</a:t>
            </a: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24BC6F97-84BF-2F97-5CB1-7A9691B9BBCB}"/>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19F6F6F7-1B29-CED8-152B-FA3E60A54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A3C8058E-363A-D595-85D0-0F005F2680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829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41596D6C-C0F0-D3AA-7047-D51C364CAAD8}"/>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A2E1DD92-7280-50E4-679B-B145C3C039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34642A9A-AE79-1D02-CE87-C99CA19F6B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241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B06659D6-2996-4C20-7D93-68C6C0CE4F6F}"/>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38C365B3-E945-F10D-4804-26109D31B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96DAA1E8-7117-370A-4B5E-A81E80B3BE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2073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922CFB90-9319-BBB5-FB18-D18585D63CB1}"/>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6AC8907-05F9-0CDB-DE5F-6DA408873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BC9AF0CA-CD98-9877-992E-524F67DCBD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45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52106B5-2646-5DE4-F785-11B614DE81C6}"/>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5A17C191-B0BF-89E1-C843-525776B0AA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1ABDDE76-75DE-AAB7-7C2C-4899C896B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070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408D51B7-9517-FD81-2389-07B7221ED727}"/>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AB2139ED-B109-C63D-DE94-2D26270421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0EECFA39-EFD9-B6A9-6C55-2B4085FABA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382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6358A503-FFEC-B220-DE49-FD175BC360A7}"/>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7A38F79F-0831-0852-2FAF-00F9759B82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1BF0ECAE-D264-8394-2AD0-92DCE17A0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2517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68A6873F-8101-D336-C64E-4A7C99728E95}"/>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ADABA986-DDD7-65A0-C988-9999C590DD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89D19539-DF01-B7AA-8683-E0FA37A38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084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072A92E4-52F9-E318-4F26-0D4FDAB6AF42}"/>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1E56CEBD-6993-A56B-35B8-E960C0056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8617A417-2B98-0B09-514E-128824B73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951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68DB389-3993-96C5-1470-F04BEC1BC0D0}"/>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23A0C5F-281C-93F3-12EB-CB3E71436B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38A7D6A7-DF3E-4908-3631-F293F27D5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979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2151022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53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dirty="0">
                <a:solidFill>
                  <a:srgbClr val="999999"/>
                </a:solidFill>
                <a:latin typeface="Helvetica Neue"/>
                <a:ea typeface="Helvetica Neue"/>
                <a:cs typeface="Helvetica Neue"/>
                <a:sym typeface="Helvetica Neue"/>
              </a:rPr>
              <a:t>Project Brief &amp; Assessment Assignment : </a:t>
            </a:r>
            <a:r>
              <a:rPr lang="en" sz="700" b="1" dirty="0">
                <a:latin typeface="Helvetica Neue"/>
                <a:ea typeface="Helvetica Neue"/>
                <a:cs typeface="Helvetica Neue"/>
                <a:sym typeface="Helvetica Neue"/>
              </a:rPr>
              <a:t>In Microsoft Team </a:t>
            </a:r>
            <a:r>
              <a:rPr kumimoji="0" lang="en-US"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FAI2.P1-01  Project 2A</a:t>
            </a:r>
            <a:endParaRPr sz="700" b="1" dirty="0">
              <a:latin typeface="Helvetica Neue"/>
              <a:ea typeface="Helvetica Neue"/>
              <a:cs typeface="Helvetica Neue"/>
              <a:sym typeface="Helvetica Neue"/>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8ab7ee61da47838dc1369d902673fee625c4a932/Data_Integration_Planning.xlsx"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8ab7ee61da47838dc1369d902673fee625c4a932/Company%20Evaluation%20Form%20-%20Week%2010.pdf"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www.youtube.com/watch?v=7S_tz1z_5b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8ab7ee61da47838dc1369d902673fee625c4a932/Data%20Integration%20%26%20BI%20Automation%20Internship.pptx"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github.com/VladislavStoimenov235030/Vladislav_Stoimenov_235030_Placement_25_26/blob/8ab7ee61da47838dc1369d902673fee625c4a932/Company%20Evaluation%20Form%20-%20Week%2020.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hyperlink" Target="https://github.com/VladislavStoimenov235030/Vladislav_Stoimenov_235030_Placement_25_26/blob/1112dc4e6aa10d69ba9f43ee767b41100a2b9d84/Company%20Evaluation%20Form%20-%20Week%2020.pdf" TargetMode="External"/><Relationship Id="rId4" Type="http://schemas.openxmlformats.org/officeDocument/2006/relationships/hyperlink" Target="https://github.com/VladislavStoimenov235030/Vladislav_Stoimenov_235030_Placement_25_26/blob/d84a17d33833c4e7d87835b43729408152fdc9de/2025-26%20Work%20Log%20Placement.xlsx"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hyperlink" Target="https://github.com/VladislavStoimenov235030/Vladislav_Stoimenov_235030_Placement_25_26/blob/1112dc4e6aa10d69ba9f43ee767b41100a2b9d84/Company%20Evaluation%20Form%20-%20Week%2020.pdf" TargetMode="External"/><Relationship Id="rId4" Type="http://schemas.openxmlformats.org/officeDocument/2006/relationships/hyperlink" Target="https://github.com/VladislavStoimenov235030/Vladislav_Stoimenov_235030_Placement_25_26/blob/d84a17d33833c4e7d87835b43729408152fdc9de/2025-26%20Work%20Log%20Placement.xlsx"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hyperlink" Target="https://github.com/VladislavStoimenov235030/Vladislav_Stoimenov_235030_Placement_25_26/blob/d84a17d33833c4e7d87835b43729408152fdc9de/Data%20Integration%20%26%20BI%20Automation%20Internship.pptx" TargetMode="Externa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hyperlink" Target="https://github.com/VladislavStoimenov235030/Vladislav_Stoimenov_235030_Placement_25_26/blob/d84a17d33833c4e7d87835b43729408152fdc9de/Data%20Integration%20&amp;%20BI%20Automation%20Internship.pptx" TargetMode="External"/><Relationship Id="rId5" Type="http://schemas.openxmlformats.org/officeDocument/2006/relationships/hyperlink" Target="https://github.com/VladislavStoimenov235030/Vladislav_Stoimenov_235030_Placement_25_26/blob/1112dc4e6aa10d69ba9f43ee767b41100a2b9d84/Company%20Evaluation%20Form%20-%20Week%2020.pdf" TargetMode="External"/><Relationship Id="rId4" Type="http://schemas.openxmlformats.org/officeDocument/2006/relationships/hyperlink" Target="https://github.com/VladislavStoimenov235030/Vladislav_Stoimenov_235030_Placement_25_26/blob/d84a17d33833c4e7d87835b43729408152fdc9de/2025-26%20Work%20Log%20Placement.xlsx"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VladislavStoimenov235030/Vladislav_Stoimenov_235030_Placement_25_26/blob/d84a17d33833c4e7d87835b43729408152fdc9de/Company%20Evaluation%20Form%20-%20Week%2010.pdf" TargetMode="External"/><Relationship Id="rId7" Type="http://schemas.openxmlformats.org/officeDocument/2006/relationships/hyperlink" Target="https://github.com/VladislavStoimenov235030/Vladislav_Stoimenov_235030_Placement_25_26/blob/d84a17d33833c4e7d87835b43729408152fdc9de/Data%20Integration%20&amp;%20BI%20Automation%20Internship.pptx"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hyperlink" Target="https://github.com/VladislavStoimenov235030/Vladislav_Stoimenov_235030_Placement_25_26/blob/d84a17d33833c4e7d87835b43729408152fdc9de/2025-26%20Work%20Log%20Placement.xlsx" TargetMode="External"/><Relationship Id="rId5" Type="http://schemas.openxmlformats.org/officeDocument/2006/relationships/hyperlink" Target="https://github.com/VladislavStoimenov235030/Vladislav_Stoimenov_235030_Placement_25_26/blob/1112dc4e6aa10d69ba9f43ee767b41100a2b9d84/Work_Placement_Portfolio_Vladislav_Stoimenov_235030.pdf" TargetMode="External"/><Relationship Id="rId4" Type="http://schemas.openxmlformats.org/officeDocument/2006/relationships/hyperlink" Target="https://github.com/VladislavStoimenov235030/Vladislav_Stoimenov_235030_Placement_25_26/blob/1112dc4e6aa10d69ba9f43ee767b41100a2b9d84/Company%20Evaluation%20Form%20-%20Week%2020.pdf"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7S_tz1z_5bA"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CADD77-9632-5219-D3F3-7C407344BAFA}"/>
              </a:ext>
            </a:extLst>
          </p:cNvPr>
          <p:cNvSpPr/>
          <p:nvPr/>
        </p:nvSpPr>
        <p:spPr>
          <a:xfrm>
            <a:off x="1866900" y="4425950"/>
            <a:ext cx="3625850" cy="292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93;p12">
            <a:extLst>
              <a:ext uri="{FF2B5EF4-FFF2-40B4-BE49-F238E27FC236}">
                <a16:creationId xmlns:a16="http://schemas.microsoft.com/office/drawing/2014/main" id="{195C2A37-13A1-EB47-4FA0-6B54B87CD731}"/>
              </a:ext>
            </a:extLst>
          </p:cNvPr>
          <p:cNvSpPr txBox="1">
            <a:spLocks noGrp="1"/>
          </p:cNvSpPr>
          <p:nvPr>
            <p:ph type="ctrTitle"/>
          </p:nvPr>
        </p:nvSpPr>
        <p:spPr>
          <a:xfrm>
            <a:off x="3200399" y="54230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smtClean="0">
                <a:solidFill>
                  <a:srgbClr val="FFFFFF"/>
                </a:solidFill>
                <a:latin typeface="Roboto"/>
                <a:ea typeface="Roboto"/>
                <a:cs typeface="Roboto"/>
                <a:sym typeface="Roboto"/>
              </a:rPr>
              <a:t>Vladislav</a:t>
            </a:r>
            <a:r>
              <a:rPr lang="en-GB" dirty="0" smtClean="0">
                <a:solidFill>
                  <a:srgbClr val="FFFFFF"/>
                </a:solidFill>
                <a:latin typeface="Roboto"/>
                <a:ea typeface="Roboto"/>
                <a:cs typeface="Roboto"/>
                <a:sym typeface="Roboto"/>
              </a:rPr>
              <a:t> Stoimenov</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GB" dirty="0" smtClean="0">
                <a:solidFill>
                  <a:srgbClr val="FFFFFF"/>
                </a:solidFill>
                <a:latin typeface="Roboto"/>
                <a:ea typeface="Roboto"/>
                <a:cs typeface="Roboto"/>
                <a:sym typeface="Roboto"/>
              </a:rPr>
              <a:t>235030</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smtClean="0">
                <a:latin typeface="Roboto"/>
                <a:ea typeface="Roboto"/>
                <a:cs typeface="Roboto"/>
                <a:sym typeface="Roboto"/>
              </a:rPr>
              <a:t>01/09/25 – 19/01/26</a:t>
            </a:r>
            <a:endParaRPr dirty="0">
              <a:solidFill>
                <a:srgbClr val="FFFFFF"/>
              </a:solidFill>
              <a:latin typeface="Roboto"/>
              <a:ea typeface="Roboto"/>
              <a:cs typeface="Roboto"/>
              <a:sym typeface="Roboto"/>
            </a:endParaRPr>
          </a:p>
        </p:txBody>
      </p:sp>
      <p:sp>
        <p:nvSpPr>
          <p:cNvPr id="6" name="Google Shape;94;p12" descr="Face" title="Face">
            <a:extLst>
              <a:ext uri="{FF2B5EF4-FFF2-40B4-BE49-F238E27FC236}">
                <a16:creationId xmlns:a16="http://schemas.microsoft.com/office/drawing/2014/main" id="{79517FC7-BDCA-09DE-9C15-375A87F020F6}"/>
              </a:ext>
            </a:extLst>
          </p:cNvPr>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7" name="Google Shape;95;p12">
            <a:extLst>
              <a:ext uri="{FF2B5EF4-FFF2-40B4-BE49-F238E27FC236}">
                <a16:creationId xmlns:a16="http://schemas.microsoft.com/office/drawing/2014/main" id="{AD15C803-AE4E-6F80-8AA4-F0E44F2E66D0}"/>
              </a:ext>
            </a:extLst>
          </p:cNvPr>
          <p:cNvSpPr txBox="1">
            <a:spLocks noGrp="1"/>
          </p:cNvSpPr>
          <p:nvPr>
            <p:ph type="subTitle" idx="1"/>
          </p:nvPr>
        </p:nvSpPr>
        <p:spPr>
          <a:xfrm>
            <a:off x="548650" y="2952749"/>
            <a:ext cx="2011800" cy="1025525"/>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Placement Log </a:t>
            </a:r>
            <a:endParaRPr sz="1800" dirty="0">
              <a:solidFill>
                <a:srgbClr val="434343"/>
              </a:solidFill>
            </a:endParaRPr>
          </a:p>
          <a:p>
            <a:pPr marL="0" lvl="0" indent="0" algn="l" rtl="0">
              <a:lnSpc>
                <a:spcPct val="104000"/>
              </a:lnSpc>
              <a:spcBef>
                <a:spcPts val="800"/>
              </a:spcBef>
              <a:spcAft>
                <a:spcPts val="800"/>
              </a:spcAft>
              <a:buNone/>
            </a:pPr>
            <a:r>
              <a:rPr lang="en" dirty="0">
                <a:solidFill>
                  <a:srgbClr val="434343"/>
                </a:solidFill>
              </a:rPr>
              <a:t>2025-2026</a:t>
            </a:r>
            <a:br>
              <a:rPr lang="en" dirty="0">
                <a:solidFill>
                  <a:srgbClr val="434343"/>
                </a:solidFill>
              </a:rPr>
            </a:br>
            <a:endParaRPr sz="1800" dirty="0">
              <a:solidFill>
                <a:srgbClr val="434343"/>
              </a:solidFill>
            </a:endParaRPr>
          </a:p>
        </p:txBody>
      </p:sp>
      <p:pic>
        <p:nvPicPr>
          <p:cNvPr id="2" name="Picture 1"/>
          <p:cNvPicPr>
            <a:picLocks noChangeAspect="1"/>
          </p:cNvPicPr>
          <p:nvPr/>
        </p:nvPicPr>
        <p:blipFill>
          <a:blip r:embed="rId2"/>
          <a:stretch>
            <a:fillRect/>
          </a:stretch>
        </p:blipFill>
        <p:spPr>
          <a:xfrm>
            <a:off x="3400110" y="542300"/>
            <a:ext cx="1720540" cy="1715813"/>
          </a:xfrm>
          <a:prstGeom prst="rect">
            <a:avLst/>
          </a:prstGeom>
        </p:spPr>
      </p:pic>
    </p:spTree>
    <p:extLst>
      <p:ext uri="{BB962C8B-B14F-4D97-AF65-F5344CB8AC3E}">
        <p14:creationId xmlns:p14="http://schemas.microsoft.com/office/powerpoint/2010/main" val="3505391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lgn="l" rtl="0">
              <a:spcBef>
                <a:spcPts val="0"/>
              </a:spcBef>
              <a:spcAft>
                <a:spcPts val="0"/>
              </a:spcAft>
              <a:buSzPts val="1000"/>
              <a:buNone/>
            </a:pPr>
            <a:r>
              <a:rPr lang="en" dirty="0" smtClean="0"/>
              <a:t>The goal for the week was to get to know the business operations, the systems Move Group uses, and dive into the work environment.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lgn="l" rtl="0">
              <a:spcBef>
                <a:spcPts val="0"/>
              </a:spcBef>
              <a:spcAft>
                <a:spcPts val="0"/>
              </a:spcAft>
              <a:buSzPts val="1000"/>
              <a:buNone/>
            </a:pPr>
            <a:r>
              <a:rPr lang="en" dirty="0" smtClean="0"/>
              <a:t>During the week I was successfully introduced to the business and it operations since I’ve been given comprehensive explanations and presentaions on how everything works.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smtClean="0"/>
              <a:t>Completed Course in Move Academy</a:t>
            </a:r>
          </a:p>
          <a:p>
            <a:pPr marL="182880" lvl="0" indent="-154940" algn="l" rtl="0">
              <a:spcBef>
                <a:spcPts val="0"/>
              </a:spcBef>
              <a:spcAft>
                <a:spcPts val="0"/>
              </a:spcAft>
              <a:buSzPts val="1000"/>
              <a:buChar char="●"/>
            </a:pPr>
            <a:r>
              <a:rPr lang="en" dirty="0" smtClean="0"/>
              <a:t>Being Itroduced to Ixolution and Transpas</a:t>
            </a:r>
          </a:p>
          <a:p>
            <a:pPr marL="182880" lvl="0" indent="-154940" algn="l" rtl="0">
              <a:spcBef>
                <a:spcPts val="0"/>
              </a:spcBef>
              <a:spcAft>
                <a:spcPts val="0"/>
              </a:spcAft>
              <a:buSzPts val="1000"/>
              <a:buChar char="●"/>
            </a:pPr>
            <a:r>
              <a:rPr lang="en" dirty="0" smtClean="0"/>
              <a:t>Started working with Matilion and Snowflake</a:t>
            </a:r>
          </a:p>
          <a:p>
            <a:pPr marL="182880" lvl="0" indent="-154940" algn="l" rtl="0">
              <a:spcBef>
                <a:spcPts val="0"/>
              </a:spcBef>
              <a:spcAft>
                <a:spcPts val="0"/>
              </a:spcAft>
              <a:buSzPts val="1000"/>
              <a:buChar char="●"/>
            </a:pPr>
            <a:r>
              <a:rPr lang="en" dirty="0" smtClean="0"/>
              <a:t>Business Understanding</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lgn="l" rtl="0">
              <a:spcBef>
                <a:spcPts val="0"/>
              </a:spcBef>
              <a:spcAft>
                <a:spcPts val="0"/>
              </a:spcAft>
              <a:buSzPts val="1000"/>
              <a:buNone/>
            </a:pPr>
            <a:r>
              <a:rPr lang="en" dirty="0" smtClean="0"/>
              <a:t>The week went pretty good because I was able to get to know about the business itself, its operations and what data they put inside the systems they use.</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lgn="l" rtl="0">
              <a:spcBef>
                <a:spcPts val="0"/>
              </a:spcBef>
              <a:spcAft>
                <a:spcPts val="0"/>
              </a:spcAft>
              <a:buSzPts val="1000"/>
              <a:buNone/>
            </a:pPr>
            <a:r>
              <a:rPr lang="en" dirty="0" smtClean="0"/>
              <a:t>Things that went well were learning how good are transported, what the process of receiving an order to finilizing it is, and data they use for all the processes.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lgn="l" rtl="0">
              <a:spcBef>
                <a:spcPts val="0"/>
              </a:spcBef>
              <a:spcAft>
                <a:spcPts val="0"/>
              </a:spcAft>
              <a:buSzPts val="1000"/>
              <a:buNone/>
            </a:pPr>
            <a:r>
              <a:rPr lang="en" dirty="0" smtClean="0"/>
              <a:t>Thing that didn’t go well was that I couldn’t go for a day with a truck driver so we’ll do it one of the next weeks.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lgn="l" rtl="0">
              <a:spcBef>
                <a:spcPts val="0"/>
              </a:spcBef>
              <a:spcAft>
                <a:spcPts val="0"/>
              </a:spcAft>
              <a:buSzPts val="1000"/>
              <a:buNone/>
            </a:pPr>
            <a:r>
              <a:rPr lang="en" dirty="0" smtClean="0"/>
              <a:t>During the week I learnt a lot about how the business works, the TMS systems they use and how good are transported in the logistics sector</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lgn="l" rtl="0">
              <a:spcBef>
                <a:spcPts val="0"/>
              </a:spcBef>
              <a:spcAft>
                <a:spcPts val="0"/>
              </a:spcAft>
              <a:buSzPts val="1000"/>
              <a:buNone/>
            </a:pPr>
            <a:r>
              <a:rPr lang="en" dirty="0" smtClean="0"/>
              <a:t>An action point for the next week is to get familiar of all the system they use, including both TMS, Matillion for Data Modelling, and Snowflake.</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12/09/2025</a:t>
            </a:r>
            <a:endParaRPr lang="en" b="1" dirty="0"/>
          </a:p>
          <a:p>
            <a:pPr marL="182880" lvl="0" indent="-154940" algn="l" rtl="0">
              <a:spcBef>
                <a:spcPts val="0"/>
              </a:spcBef>
              <a:spcAft>
                <a:spcPts val="0"/>
              </a:spcAft>
              <a:buSzPts val="1000"/>
              <a:buChar char="●"/>
            </a:pPr>
            <a:r>
              <a:rPr lang="en" b="1" dirty="0"/>
              <a:t>Feedback from</a:t>
            </a:r>
            <a:r>
              <a:rPr lang="en" b="1" dirty="0" smtClean="0"/>
              <a:t>: </a:t>
            </a:r>
            <a:r>
              <a:rPr lang="en" dirty="0" smtClean="0"/>
              <a:t>Sven Iliaens / Technical supervisor in Move Intermodal</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Everything is going well so far. </a:t>
            </a:r>
            <a:r>
              <a:rPr lang="en-GB" dirty="0" err="1"/>
              <a:t>Vladislav</a:t>
            </a:r>
            <a:r>
              <a:rPr lang="en-GB" dirty="0"/>
              <a:t> quickly got familiar with the company’s operations and systems, shows strong interest in understanding how logistics processes work, and asks relevant questions. He is adapting fast and shows initiative in learning new </a:t>
            </a:r>
            <a:r>
              <a:rPr lang="en-GB" dirty="0" smtClean="0"/>
              <a:t>tools</a:t>
            </a:r>
          </a:p>
          <a:p>
            <a:pPr marL="27940" lvl="0" indent="0">
              <a:buNone/>
            </a:pPr>
            <a:endParaRPr lang="en" dirty="0"/>
          </a:p>
          <a:p>
            <a:pPr marL="182880" lvl="0" indent="-154940"/>
            <a:r>
              <a:rPr lang="en" b="1" dirty="0"/>
              <a:t>Related to what task: </a:t>
            </a:r>
            <a:r>
              <a:rPr lang="en-GB" dirty="0"/>
              <a:t>Introduction to business operations and TMS systems overview</a:t>
            </a:r>
            <a:r>
              <a:rPr lang="en-GB" dirty="0" smtClean="0"/>
              <a:t>.</a:t>
            </a:r>
          </a:p>
          <a:p>
            <a:pPr marL="27940" lvl="0" indent="0">
              <a:buNone/>
            </a:pPr>
            <a:endParaRPr lang="en" dirty="0"/>
          </a:p>
          <a:p>
            <a:pPr marL="182880" lvl="0" indent="-154940"/>
            <a:r>
              <a:rPr lang="en" b="1" dirty="0" smtClean="0"/>
              <a:t>Response/action coming forward from this:  </a:t>
            </a:r>
            <a:r>
              <a:rPr lang="en-GB" dirty="0"/>
              <a:t>Continue exploring the systems (TMS, </a:t>
            </a:r>
            <a:r>
              <a:rPr lang="en-GB" dirty="0" err="1"/>
              <a:t>Matillion</a:t>
            </a:r>
            <a:r>
              <a:rPr lang="en-GB" dirty="0"/>
              <a:t>, Snowflake) and gradually start applying the knowledge to small data tasks and observations in the coming weeks.</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TextBox 1">
            <a:extLst>
              <a:ext uri="{FF2B5EF4-FFF2-40B4-BE49-F238E27FC236}">
                <a16:creationId xmlns:a16="http://schemas.microsoft.com/office/drawing/2014/main" id="{7D431F1F-F634-7FA5-06F3-E9A2BA1F45DE}"/>
              </a:ext>
            </a:extLst>
          </p:cNvPr>
          <p:cNvSpPr txBox="1"/>
          <p:nvPr/>
        </p:nvSpPr>
        <p:spPr>
          <a:xfrm>
            <a:off x="6464538" y="4711181"/>
            <a:ext cx="2496587" cy="253916"/>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hlinkClick r:id="rId3"/>
              </a:rPr>
              <a:t>Click for feedback delivery techniques!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2 -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An action point for </a:t>
            </a:r>
            <a:r>
              <a:rPr lang="en-GB" dirty="0" smtClean="0"/>
              <a:t>this week </a:t>
            </a:r>
            <a:r>
              <a:rPr lang="en-GB" dirty="0"/>
              <a:t>is to get familiar of all the system they use, including both TMS, </a:t>
            </a:r>
            <a:r>
              <a:rPr lang="en-GB" dirty="0" err="1"/>
              <a:t>Matillion</a:t>
            </a:r>
            <a:r>
              <a:rPr lang="en-GB" dirty="0"/>
              <a:t> for Data Modelling, and Snowflake.</a:t>
            </a:r>
          </a:p>
          <a:p>
            <a:pPr marL="27940" lvl="0" indent="0" algn="l" rtl="0">
              <a:spcBef>
                <a:spcPts val="0"/>
              </a:spcBef>
              <a:spcAft>
                <a:spcPts val="0"/>
              </a:spcAft>
              <a:buSzPts val="1000"/>
              <a:buNone/>
            </a:pPr>
            <a:endParaRPr dirty="0" smtClean="0"/>
          </a:p>
          <a:p>
            <a:pPr marL="182880" lvl="0" indent="-154940" algn="l" rtl="0">
              <a:spcBef>
                <a:spcPts val="0"/>
              </a:spcBef>
              <a:spcAft>
                <a:spcPts val="0"/>
              </a:spcAft>
              <a:buSzPts val="1000"/>
              <a:buChar char="●"/>
            </a:pPr>
            <a:r>
              <a:rPr lang="en" dirty="0" smtClean="0"/>
              <a:t>What </a:t>
            </a:r>
            <a:r>
              <a:rPr lang="en" dirty="0"/>
              <a:t>have you actually been able to do</a:t>
            </a:r>
            <a:r>
              <a:rPr lang="en" dirty="0" smtClean="0"/>
              <a:t>?</a:t>
            </a:r>
          </a:p>
          <a:p>
            <a:pPr marL="27940" lvl="0" indent="0" algn="l" rtl="0">
              <a:spcBef>
                <a:spcPts val="0"/>
              </a:spcBef>
              <a:spcAft>
                <a:spcPts val="0"/>
              </a:spcAft>
              <a:buSzPts val="1000"/>
              <a:buNone/>
            </a:pPr>
            <a:r>
              <a:rPr lang="en" dirty="0" smtClean="0"/>
              <a:t>During the week I was introduced to Matillion and Snowflake. We also looked further more in the TMS of Move and Van Dijk so now have better understanding of what’s inside of both TMS.</a:t>
            </a:r>
          </a:p>
          <a:p>
            <a:pPr marL="27940" lvl="0" indent="0" algn="l" rtl="0">
              <a:spcBef>
                <a:spcPts val="0"/>
              </a:spcBef>
              <a:spcAft>
                <a:spcPts val="0"/>
              </a:spcAft>
              <a:buSzPts val="1000"/>
              <a:buNone/>
            </a:pPr>
            <a:r>
              <a:rPr lang="en" dirty="0" smtClean="0"/>
              <a:t> </a:t>
            </a: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smtClean="0"/>
              <a:t>Working with Matillion and Snowflake</a:t>
            </a:r>
          </a:p>
          <a:p>
            <a:pPr marL="182880" lvl="0" indent="-154940" algn="l" rtl="0">
              <a:spcBef>
                <a:spcPts val="0"/>
              </a:spcBef>
              <a:spcAft>
                <a:spcPts val="0"/>
              </a:spcAft>
              <a:buSzPts val="1000"/>
              <a:buChar char="●"/>
            </a:pPr>
            <a:r>
              <a:rPr lang="en" dirty="0" smtClean="0"/>
              <a:t>Create first Data Vault view in Matillion</a:t>
            </a:r>
          </a:p>
          <a:p>
            <a:pPr marL="182880" lvl="0" indent="-154940" algn="l" rtl="0">
              <a:spcBef>
                <a:spcPts val="0"/>
              </a:spcBef>
              <a:spcAft>
                <a:spcPts val="0"/>
              </a:spcAft>
              <a:buSzPts val="1000"/>
              <a:buChar char="●"/>
            </a:pPr>
            <a:r>
              <a:rPr lang="en" dirty="0" smtClean="0"/>
              <a:t>Being introduced to Data Vault 2.0 concepts</a:t>
            </a:r>
          </a:p>
          <a:p>
            <a:pPr marL="182880" lvl="0" indent="-154940" algn="l" rtl="0">
              <a:spcBef>
                <a:spcPts val="0"/>
              </a:spcBef>
              <a:spcAft>
                <a:spcPts val="0"/>
              </a:spcAft>
              <a:buSzPts val="1000"/>
              <a:buChar char="●"/>
            </a:pPr>
            <a:r>
              <a:rPr lang="en" dirty="0" smtClean="0"/>
              <a:t>Explored that data coming from Transpas and Ixolution</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lgn="l" rtl="0">
              <a:spcBef>
                <a:spcPts val="0"/>
              </a:spcBef>
              <a:spcAft>
                <a:spcPts val="0"/>
              </a:spcAft>
              <a:buSzPts val="1000"/>
              <a:buNone/>
            </a:pPr>
            <a:r>
              <a:rPr lang="en" dirty="0" smtClean="0"/>
              <a:t>The week went well because I got familiar with all the systems they use, so it was a nice start.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lgn="l" rtl="0">
              <a:spcBef>
                <a:spcPts val="0"/>
              </a:spcBef>
              <a:spcAft>
                <a:spcPts val="0"/>
              </a:spcAft>
              <a:buSzPts val="1000"/>
              <a:buNone/>
            </a:pPr>
            <a:r>
              <a:rPr lang="en" dirty="0" smtClean="0"/>
              <a:t>Things that went well were that we successfully made links between tables and a complete view in the Data Vault. We dived deeper in </a:t>
            </a:r>
            <a:r>
              <a:rPr lang="en-GB" dirty="0" smtClean="0"/>
              <a:t>both </a:t>
            </a:r>
            <a:r>
              <a:rPr lang="en" dirty="0" smtClean="0"/>
              <a:t>TMS and it became more clear how they are using them.</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lgn="l" rtl="0">
              <a:spcBef>
                <a:spcPts val="0"/>
              </a:spcBef>
              <a:spcAft>
                <a:spcPts val="0"/>
              </a:spcAft>
              <a:buSzPts val="1000"/>
              <a:buNone/>
            </a:pPr>
            <a:r>
              <a:rPr lang="en" dirty="0" smtClean="0"/>
              <a:t>Thing that didn’t go so well was that again I didn’t go for a day with a truck driver. Also we didn’t make a comprehensive analysis between the systems and their differences, but that’s for the next week.</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lgn="l" rtl="0">
              <a:spcBef>
                <a:spcPts val="0"/>
              </a:spcBef>
              <a:spcAft>
                <a:spcPts val="0"/>
              </a:spcAft>
              <a:buSzPts val="1000"/>
              <a:buNone/>
            </a:pPr>
            <a:r>
              <a:rPr lang="en" dirty="0" smtClean="0"/>
              <a:t>During the week I learnt about Matillion, Snowflake, Transpas, and the structure of creating the Data Model</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lgn="l" rtl="0">
              <a:spcBef>
                <a:spcPts val="0"/>
              </a:spcBef>
              <a:spcAft>
                <a:spcPts val="0"/>
              </a:spcAft>
              <a:buSzPts val="1000"/>
              <a:buNone/>
            </a:pPr>
            <a:r>
              <a:rPr lang="en" dirty="0" smtClean="0"/>
              <a:t>As an Action point for the next week is to get to know more about Van Dijk KPIs for the reports and the Transpas TMS system they use, so I can start working on excluding the table from DB that I don’t need.</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613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19/09/2025</a:t>
            </a:r>
            <a:endParaRPr lang="en" b="1" dirty="0"/>
          </a:p>
          <a:p>
            <a:pPr marL="182880" lvl="0" indent="-154940"/>
            <a:r>
              <a:rPr lang="en" b="1" dirty="0" smtClean="0"/>
              <a:t>Feedback from: </a:t>
            </a:r>
            <a:r>
              <a:rPr lang="en-GB" dirty="0"/>
              <a:t>Sven </a:t>
            </a:r>
            <a:r>
              <a:rPr lang="en-GB" dirty="0" err="1"/>
              <a:t>Iliaens</a:t>
            </a:r>
            <a:r>
              <a:rPr lang="en-GB" dirty="0"/>
              <a:t> / Technical supervisor in Move </a:t>
            </a:r>
            <a:r>
              <a:rPr lang="en-GB" dirty="0" smtClean="0"/>
              <a:t>Intermodal</a:t>
            </a:r>
          </a:p>
          <a:p>
            <a:pPr marL="27940" lvl="0" indent="0">
              <a:buNone/>
            </a:pPr>
            <a:endParaRPr lang="en" b="1" dirty="0" smtClean="0"/>
          </a:p>
          <a:p>
            <a:pPr marL="182880" lvl="0" indent="-154940"/>
            <a:r>
              <a:rPr lang="en" b="1" dirty="0" smtClean="0"/>
              <a:t>Feedback:  </a:t>
            </a:r>
            <a:r>
              <a:rPr lang="en-GB" dirty="0" err="1" smtClean="0"/>
              <a:t>Vladislav</a:t>
            </a:r>
            <a:r>
              <a:rPr lang="en-GB" dirty="0" smtClean="0"/>
              <a:t> </a:t>
            </a:r>
            <a:r>
              <a:rPr lang="en-GB" dirty="0"/>
              <a:t>continued to make very good progress this week. He is getting familiar with the main systems — TMS, </a:t>
            </a:r>
            <a:r>
              <a:rPr lang="en-GB" dirty="0" err="1"/>
              <a:t>Matillion</a:t>
            </a:r>
            <a:r>
              <a:rPr lang="en-GB" dirty="0"/>
              <a:t>, and Snowflake — and already understands the connection between the data tables and views. He is adapting quickly, asking the right questions, and shows a clear interest in how the Data Vault is structured. Everything is going </a:t>
            </a:r>
            <a:r>
              <a:rPr lang="en-GB" dirty="0" smtClean="0"/>
              <a:t>smoothly.</a:t>
            </a:r>
          </a:p>
          <a:p>
            <a:pPr marL="27940" lvl="0" indent="0">
              <a:buNone/>
            </a:pPr>
            <a:endParaRPr lang="en" b="1" dirty="0"/>
          </a:p>
          <a:p>
            <a:pPr marL="182880" lvl="0" indent="-154940"/>
            <a:r>
              <a:rPr lang="en" b="1" dirty="0"/>
              <a:t>Related to what task: </a:t>
            </a:r>
            <a:r>
              <a:rPr lang="en-GB" dirty="0"/>
              <a:t>Exploring TMS of Move and Van </a:t>
            </a:r>
            <a:r>
              <a:rPr lang="en-GB" dirty="0" err="1"/>
              <a:t>Dijk</a:t>
            </a:r>
            <a:r>
              <a:rPr lang="en-GB" dirty="0"/>
              <a:t>, and learning </a:t>
            </a:r>
            <a:r>
              <a:rPr lang="en-GB" dirty="0" err="1"/>
              <a:t>Matillion</a:t>
            </a:r>
            <a:r>
              <a:rPr lang="en-GB" dirty="0"/>
              <a:t> and Snowflake for data modelling</a:t>
            </a:r>
            <a:r>
              <a:rPr lang="en-GB" dirty="0" smtClean="0"/>
              <a:t>.</a:t>
            </a:r>
          </a:p>
          <a:p>
            <a:pPr marL="27940" lvl="0" indent="0">
              <a:buNone/>
            </a:pPr>
            <a:endParaRPr lang="en-GB" dirty="0" smtClean="0"/>
          </a:p>
          <a:p>
            <a:pPr marL="182880" lvl="0" indent="-154940"/>
            <a:r>
              <a:rPr lang="en" b="1" dirty="0" smtClean="0"/>
              <a:t>Response/action </a:t>
            </a:r>
            <a:r>
              <a:rPr lang="en" b="1" dirty="0"/>
              <a:t>coming forward from this: </a:t>
            </a:r>
            <a:r>
              <a:rPr lang="en-GB" dirty="0"/>
              <a:t>Continue exploring the TMS data structure and start identifying the tables and fields needed for Van </a:t>
            </a:r>
            <a:r>
              <a:rPr lang="en-GB" dirty="0" err="1"/>
              <a:t>Dijk</a:t>
            </a:r>
            <a:r>
              <a:rPr lang="en-GB" dirty="0"/>
              <a:t> KPI reporting and Data Vault modelling.</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225755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3 -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As an Action point for the next week is to get to know more about Van </a:t>
            </a:r>
            <a:r>
              <a:rPr lang="en-GB" dirty="0" err="1"/>
              <a:t>Dijk</a:t>
            </a:r>
            <a:r>
              <a:rPr lang="en-GB" dirty="0"/>
              <a:t> KPIs for the reports and the </a:t>
            </a:r>
            <a:r>
              <a:rPr lang="en-GB" dirty="0" err="1"/>
              <a:t>Transpas</a:t>
            </a:r>
            <a:r>
              <a:rPr lang="en-GB" dirty="0"/>
              <a:t> TMS system they use, so I can start working on excluding the </a:t>
            </a:r>
            <a:r>
              <a:rPr lang="en-GB" dirty="0" smtClean="0"/>
              <a:t>tables </a:t>
            </a:r>
            <a:r>
              <a:rPr lang="en-GB" dirty="0"/>
              <a:t>from DB that I don’t </a:t>
            </a:r>
            <a:r>
              <a:rPr lang="en-GB" dirty="0" smtClean="0"/>
              <a:t>need and keep the relevant ones.</a:t>
            </a:r>
            <a:endParaRPr lang="en-GB" dirty="0"/>
          </a:p>
          <a:p>
            <a:pPr marL="27940" lvl="0" indent="0" algn="l" rtl="0">
              <a:spcBef>
                <a:spcPts val="0"/>
              </a:spcBef>
              <a:spcAft>
                <a:spcPts val="0"/>
              </a:spcAft>
              <a:buSzPts val="1000"/>
              <a:buNone/>
            </a:pPr>
            <a:r>
              <a:rPr lang="en-GB" dirty="0" smtClean="0"/>
              <a:t> </a:t>
            </a: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met with the director of Van </a:t>
            </a:r>
            <a:r>
              <a:rPr lang="en-GB" dirty="0" err="1"/>
              <a:t>Dijk</a:t>
            </a:r>
            <a:r>
              <a:rPr lang="en-GB" dirty="0"/>
              <a:t> to explore the current manual reports and KPIs, continued working on the </a:t>
            </a:r>
            <a:r>
              <a:rPr lang="en-GB" dirty="0" err="1"/>
              <a:t>Rit</a:t>
            </a:r>
            <a:r>
              <a:rPr lang="en-GB" dirty="0"/>
              <a:t> view in </a:t>
            </a:r>
            <a:r>
              <a:rPr lang="en-GB" dirty="0" err="1"/>
              <a:t>Matillion</a:t>
            </a:r>
            <a:r>
              <a:rPr lang="en-GB" dirty="0"/>
              <a:t>, and linked several tables in Snowflake using LNK and LSAT LNK connections. I also went on a half-day trip with a truck driver to better understand the logistics process from order creation to delivery</a:t>
            </a:r>
            <a:r>
              <a:rPr lang="en-GB" dirty="0" smtClean="0"/>
              <a:t>.</a:t>
            </a:r>
          </a:p>
          <a:p>
            <a:pPr marL="27940" lvl="0" indent="0">
              <a:buNone/>
            </a:pPr>
            <a:endParaRPr lang="en-GB" dirty="0" smtClean="0"/>
          </a:p>
          <a:p>
            <a:pPr marL="182880" lvl="0" indent="-154940" algn="l" rtl="0">
              <a:spcBef>
                <a:spcPts val="0"/>
              </a:spcBef>
              <a:spcAft>
                <a:spcPts val="0"/>
              </a:spcAft>
              <a:buSzPts val="1000"/>
              <a:buChar char="●"/>
            </a:pPr>
            <a:r>
              <a:rPr lang="en" dirty="0" smtClean="0"/>
              <a:t>Showcase </a:t>
            </a:r>
            <a:r>
              <a:rPr lang="en" dirty="0"/>
              <a:t>what tasks you have been working on this week and provide evidence for it</a:t>
            </a:r>
            <a:r>
              <a:rPr lang="en" dirty="0" smtClean="0"/>
              <a:t>.</a:t>
            </a:r>
          </a:p>
          <a:p>
            <a:pPr marL="27940" lvl="0" indent="0" algn="l" rtl="0">
              <a:spcBef>
                <a:spcPts val="0"/>
              </a:spcBef>
              <a:spcAft>
                <a:spcPts val="0"/>
              </a:spcAft>
              <a:buSzPts val="1000"/>
              <a:buNone/>
            </a:pPr>
            <a:endParaRPr lang="en" dirty="0"/>
          </a:p>
          <a:p>
            <a:r>
              <a:rPr lang="en-GB" dirty="0"/>
              <a:t>Worked on the </a:t>
            </a:r>
            <a:r>
              <a:rPr lang="en-GB" dirty="0" err="1"/>
              <a:t>Rit</a:t>
            </a:r>
            <a:r>
              <a:rPr lang="en-GB" dirty="0"/>
              <a:t> view in </a:t>
            </a:r>
            <a:r>
              <a:rPr lang="en-GB" dirty="0" err="1"/>
              <a:t>Matillion</a:t>
            </a:r>
            <a:r>
              <a:rPr lang="en-GB" dirty="0"/>
              <a:t> and finalized the first complete view related to transport actions.</a:t>
            </a:r>
          </a:p>
          <a:p>
            <a:r>
              <a:rPr lang="en-GB" dirty="0"/>
              <a:t>Checked and linked relevant tables in Snowflake for both Move and Van </a:t>
            </a:r>
            <a:r>
              <a:rPr lang="en-GB" dirty="0" err="1"/>
              <a:t>Dijk</a:t>
            </a:r>
            <a:r>
              <a:rPr lang="en-GB" dirty="0"/>
              <a:t> systems.</a:t>
            </a:r>
          </a:p>
          <a:p>
            <a:r>
              <a:rPr lang="en-GB" dirty="0"/>
              <a:t>Attended meetings to </a:t>
            </a:r>
            <a:r>
              <a:rPr lang="en-GB" dirty="0" err="1"/>
              <a:t>analyze</a:t>
            </a:r>
            <a:r>
              <a:rPr lang="en-GB" dirty="0"/>
              <a:t> Van </a:t>
            </a:r>
            <a:r>
              <a:rPr lang="en-GB" dirty="0" err="1"/>
              <a:t>Dijk’s</a:t>
            </a:r>
            <a:r>
              <a:rPr lang="en-GB" dirty="0"/>
              <a:t> KPI reports and data sources.</a:t>
            </a:r>
          </a:p>
          <a:p>
            <a:r>
              <a:rPr lang="en-GB" dirty="0"/>
              <a:t>Spent a half-day with a truck driver to gain hands-on insight into the operational workflow.</a:t>
            </a:r>
          </a:p>
          <a:p>
            <a:pPr marL="27940" lvl="0" indent="0" algn="l" rtl="0">
              <a:spcBef>
                <a:spcPts val="0"/>
              </a:spcBef>
              <a:spcAft>
                <a:spcPts val="0"/>
              </a:spcAft>
              <a:buSzPts val="1000"/>
              <a:buNone/>
            </a:pPr>
            <a:endParaRPr dirty="0"/>
          </a:p>
        </p:txBody>
      </p:sp>
      <p:sp>
        <p:nvSpPr>
          <p:cNvPr id="164" name="Google Shape;164;p20"/>
          <p:cNvSpPr txBox="1">
            <a:spLocks noGrp="1"/>
          </p:cNvSpPr>
          <p:nvPr>
            <p:ph type="body" idx="3"/>
          </p:nvPr>
        </p:nvSpPr>
        <p:spPr>
          <a:xfrm>
            <a:off x="4663440" y="1033429"/>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 I was able to </a:t>
            </a:r>
            <a:r>
              <a:rPr lang="en-GB" dirty="0" smtClean="0"/>
              <a:t>start working on the connection of </a:t>
            </a:r>
            <a:r>
              <a:rPr lang="en-GB" dirty="0"/>
              <a:t>the business logic with the technical work in </a:t>
            </a:r>
            <a:r>
              <a:rPr lang="en-GB" dirty="0" err="1"/>
              <a:t>Matillion</a:t>
            </a:r>
            <a:r>
              <a:rPr lang="en-GB" dirty="0"/>
              <a:t> and Snowflake, which made the overall structure clearer</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I successfully finalized the </a:t>
            </a:r>
            <a:r>
              <a:rPr lang="en-GB" dirty="0" err="1"/>
              <a:t>Rit</a:t>
            </a:r>
            <a:r>
              <a:rPr lang="en-GB" dirty="0"/>
              <a:t> view in </a:t>
            </a:r>
            <a:r>
              <a:rPr lang="en-GB" dirty="0" err="1"/>
              <a:t>Matillion</a:t>
            </a:r>
            <a:r>
              <a:rPr lang="en-GB" dirty="0"/>
              <a:t> and created several new links in Snowflake. The Van </a:t>
            </a:r>
            <a:r>
              <a:rPr lang="en-GB" dirty="0" err="1"/>
              <a:t>Dijk</a:t>
            </a:r>
            <a:r>
              <a:rPr lang="en-GB" dirty="0"/>
              <a:t> meeting gave valuable insight into how KPIs are calculated and used in reporting</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a:t>
            </a:r>
            <a:r>
              <a:rPr lang="en" dirty="0" smtClean="0"/>
              <a:t>?</a:t>
            </a:r>
          </a:p>
          <a:p>
            <a:pPr marL="27940" lvl="0" indent="0" algn="l" rtl="0">
              <a:spcBef>
                <a:spcPts val="0"/>
              </a:spcBef>
              <a:spcAft>
                <a:spcPts val="0"/>
              </a:spcAft>
              <a:buSzPts val="1000"/>
              <a:buNone/>
            </a:pPr>
            <a:r>
              <a:rPr lang="en" dirty="0" smtClean="0"/>
              <a:t>No major issues during the week. I could spend more time with the person that knows everything about the data in Van Dijk, but still we had a good time.</a:t>
            </a:r>
          </a:p>
          <a:p>
            <a:pPr marL="27940" lvl="0" indent="0" algn="l" rtl="0">
              <a:spcBef>
                <a:spcPts val="0"/>
              </a:spcBef>
              <a:spcAft>
                <a:spcPts val="0"/>
              </a:spcAft>
              <a:buSzPts val="1000"/>
              <a:buNone/>
            </a:pPr>
            <a:r>
              <a:rPr lang="en" dirty="0" smtClean="0"/>
              <a:t> </a:t>
            </a: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learnt how to use LNK and LSAT LNK links in </a:t>
            </a:r>
            <a:r>
              <a:rPr lang="en-GB" dirty="0" err="1" smtClean="0"/>
              <a:t>Matillion</a:t>
            </a:r>
            <a:r>
              <a:rPr lang="en-GB" dirty="0" smtClean="0"/>
              <a:t>, </a:t>
            </a:r>
            <a:r>
              <a:rPr lang="en-GB" dirty="0"/>
              <a:t>how to build a complete </a:t>
            </a:r>
            <a:r>
              <a:rPr lang="en-GB" dirty="0" smtClean="0"/>
              <a:t>view, how </a:t>
            </a:r>
            <a:r>
              <a:rPr lang="en-GB" dirty="0"/>
              <a:t>Van </a:t>
            </a:r>
            <a:r>
              <a:rPr lang="en-GB" dirty="0" err="1"/>
              <a:t>Dijk</a:t>
            </a:r>
            <a:r>
              <a:rPr lang="en-GB" dirty="0"/>
              <a:t> defines KPIs in its logistics </a:t>
            </a:r>
            <a:r>
              <a:rPr lang="en-GB" dirty="0" smtClean="0"/>
              <a:t>reports, and what is the day of a truck driver.</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Next week’s goal is to start creating additional </a:t>
            </a:r>
            <a:r>
              <a:rPr lang="en-GB" dirty="0" err="1"/>
              <a:t>Matillion</a:t>
            </a:r>
            <a:r>
              <a:rPr lang="en-GB" dirty="0"/>
              <a:t> views based on Van </a:t>
            </a:r>
            <a:r>
              <a:rPr lang="en-GB" dirty="0" err="1"/>
              <a:t>Dijk’s</a:t>
            </a:r>
            <a:r>
              <a:rPr lang="en-GB" dirty="0"/>
              <a:t> KPI requirements </a:t>
            </a:r>
            <a:r>
              <a:rPr lang="en-GB" dirty="0" smtClean="0"/>
              <a:t>and moving towards excluding all unnecessary tables.</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98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3 -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23/09/2025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Tomas Tempelaars / Mentor at Move Intermodal</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err="1" smtClean="0"/>
              <a:t>Vladislav</a:t>
            </a:r>
            <a:r>
              <a:rPr lang="en-GB" dirty="0" smtClean="0"/>
              <a:t> </a:t>
            </a:r>
            <a:r>
              <a:rPr lang="en-GB" dirty="0"/>
              <a:t>had another productive week, showing steady progress in connecting the business and technical aspects of the project. He successfully finalized the </a:t>
            </a:r>
            <a:r>
              <a:rPr lang="en-GB" dirty="0" err="1"/>
              <a:t>Rit</a:t>
            </a:r>
            <a:r>
              <a:rPr lang="en-GB" dirty="0"/>
              <a:t> view in </a:t>
            </a:r>
            <a:r>
              <a:rPr lang="en-GB" dirty="0" err="1"/>
              <a:t>Matillion</a:t>
            </a:r>
            <a:r>
              <a:rPr lang="en-GB" dirty="0"/>
              <a:t>, linked several tables in Snowflake, and actively participated in discussions about Van </a:t>
            </a:r>
            <a:r>
              <a:rPr lang="en-GB" dirty="0" err="1"/>
              <a:t>Dijk’s</a:t>
            </a:r>
            <a:r>
              <a:rPr lang="en-GB" dirty="0"/>
              <a:t> KPIs and reporting structure. It’s great to see how he combines practical understanding — like the half-day trip with the truck driver — with data modelling work. Everything is going very </a:t>
            </a:r>
            <a:r>
              <a:rPr lang="en-GB" dirty="0" smtClean="0"/>
              <a:t>well.</a:t>
            </a:r>
            <a:endParaRPr lang="en" b="1" dirty="0" smtClean="0"/>
          </a:p>
          <a:p>
            <a:pPr marL="182880" lvl="0" indent="-154940"/>
            <a:endParaRPr lang="en" b="1" dirty="0"/>
          </a:p>
          <a:p>
            <a:pPr marL="182880" lvl="0" indent="-154940"/>
            <a:r>
              <a:rPr lang="en" b="1" dirty="0" smtClean="0"/>
              <a:t>Related </a:t>
            </a:r>
            <a:r>
              <a:rPr lang="en" b="1" dirty="0"/>
              <a:t>to what task: </a:t>
            </a:r>
            <a:r>
              <a:rPr lang="en-GB" dirty="0" err="1" smtClean="0"/>
              <a:t>Rit_view</a:t>
            </a:r>
            <a:r>
              <a:rPr lang="en-GB" dirty="0" smtClean="0"/>
              <a:t> </a:t>
            </a:r>
            <a:r>
              <a:rPr lang="en-GB" dirty="0"/>
              <a:t>development in </a:t>
            </a:r>
            <a:r>
              <a:rPr lang="en-GB" dirty="0" err="1"/>
              <a:t>Matillion</a:t>
            </a:r>
            <a:r>
              <a:rPr lang="en-GB" dirty="0"/>
              <a:t>, linking tables in Snowflake, and KPI structure analysis for Van </a:t>
            </a:r>
            <a:r>
              <a:rPr lang="en-GB" dirty="0" err="1"/>
              <a:t>Dijk</a:t>
            </a:r>
            <a:r>
              <a:rPr lang="en-GB" dirty="0"/>
              <a:t> reports</a:t>
            </a:r>
            <a:r>
              <a:rPr lang="en-GB" dirty="0" smtClean="0"/>
              <a:t>.</a:t>
            </a:r>
          </a:p>
          <a:p>
            <a:pPr marL="27940" lvl="0" indent="0">
              <a:buNone/>
            </a:pPr>
            <a:endParaRPr lang="en" b="1" dirty="0"/>
          </a:p>
          <a:p>
            <a:pPr marL="182880" indent="-154940"/>
            <a:r>
              <a:rPr lang="en" b="1" dirty="0"/>
              <a:t>Response/action coming forward from this: </a:t>
            </a:r>
            <a:r>
              <a:rPr lang="en-GB" dirty="0"/>
              <a:t>Continue building additional views in </a:t>
            </a:r>
            <a:r>
              <a:rPr lang="en-GB" dirty="0" err="1"/>
              <a:t>Matillion</a:t>
            </a:r>
            <a:r>
              <a:rPr lang="en-GB" dirty="0"/>
              <a:t> based on KPI requirements, validate data across </a:t>
            </a:r>
            <a:r>
              <a:rPr lang="en-GB" dirty="0" smtClean="0"/>
              <a:t>Van </a:t>
            </a:r>
            <a:r>
              <a:rPr lang="en-GB" dirty="0" err="1"/>
              <a:t>Dijk</a:t>
            </a:r>
            <a:r>
              <a:rPr lang="en-GB" dirty="0"/>
              <a:t> </a:t>
            </a:r>
            <a:r>
              <a:rPr lang="en-GB" dirty="0" smtClean="0"/>
              <a:t>system, </a:t>
            </a:r>
            <a:r>
              <a:rPr lang="en-GB" dirty="0"/>
              <a:t>and deepen understanding of KPI logic for </a:t>
            </a:r>
            <a:r>
              <a:rPr lang="en-GB" dirty="0" smtClean="0"/>
              <a:t>data needed for the reports.</a:t>
            </a:r>
            <a:endParaRPr lang="en-GB"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309876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4 -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38731" y="1007654"/>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Next week’s goal is to start creating additional </a:t>
            </a:r>
            <a:r>
              <a:rPr lang="en-GB" dirty="0" err="1"/>
              <a:t>Matillion</a:t>
            </a:r>
            <a:r>
              <a:rPr lang="en-GB" dirty="0"/>
              <a:t> views based on Van </a:t>
            </a:r>
            <a:r>
              <a:rPr lang="en-GB" dirty="0" err="1"/>
              <a:t>Dijk’s</a:t>
            </a:r>
            <a:r>
              <a:rPr lang="en-GB" dirty="0"/>
              <a:t> KPI requirements and moving towards excluding all unnecessary tables.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on linking tables in </a:t>
            </a:r>
            <a:r>
              <a:rPr lang="en-GB" dirty="0" err="1"/>
              <a:t>Matillion</a:t>
            </a:r>
            <a:r>
              <a:rPr lang="en-GB" dirty="0"/>
              <a:t> and Snowflake, created several connections for the </a:t>
            </a:r>
            <a:r>
              <a:rPr lang="en-GB" dirty="0" err="1"/>
              <a:t>Vracht</a:t>
            </a:r>
            <a:r>
              <a:rPr lang="en-GB" dirty="0"/>
              <a:t> and Dossier tables, and finalized the </a:t>
            </a:r>
            <a:r>
              <a:rPr lang="en-GB" dirty="0" err="1"/>
              <a:t>Vracht</a:t>
            </a:r>
            <a:r>
              <a:rPr lang="en-GB" dirty="0"/>
              <a:t> view. I also had multiple meetings — including with Tomas for a weekly update and with Sven to discuss and refine the overall internship planning. Additionally, I created a comprehensive plan for the entire placement, dividing it into five main phases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640080" lvl="1" indent="-154940">
              <a:spcBef>
                <a:spcPts val="0"/>
              </a:spcBef>
              <a:buChar char="●"/>
            </a:pPr>
            <a:r>
              <a:rPr lang="en-GB" i="0" dirty="0"/>
              <a:t>Worked on linking tables in </a:t>
            </a:r>
            <a:r>
              <a:rPr lang="en-GB" i="0" dirty="0" err="1"/>
              <a:t>Matillion</a:t>
            </a:r>
            <a:r>
              <a:rPr lang="en-GB" i="0" dirty="0"/>
              <a:t> and Snowflake</a:t>
            </a:r>
            <a:r>
              <a:rPr lang="en-GB" i="0" dirty="0" smtClean="0"/>
              <a:t>.</a:t>
            </a:r>
          </a:p>
          <a:p>
            <a:pPr marL="640080" lvl="1" indent="-154940">
              <a:spcBef>
                <a:spcPts val="0"/>
              </a:spcBef>
              <a:buChar char="●"/>
            </a:pPr>
            <a:r>
              <a:rPr lang="en-GB" i="0" dirty="0"/>
              <a:t>Created links and finalized the </a:t>
            </a:r>
            <a:r>
              <a:rPr lang="en-GB" i="0" dirty="0" err="1"/>
              <a:t>Vracht</a:t>
            </a:r>
            <a:r>
              <a:rPr lang="en-GB" i="0" dirty="0"/>
              <a:t> view</a:t>
            </a:r>
            <a:r>
              <a:rPr lang="en-GB" i="0" dirty="0" smtClean="0"/>
              <a:t>.</a:t>
            </a:r>
          </a:p>
          <a:p>
            <a:pPr marL="640080" lvl="1" indent="-154940">
              <a:spcBef>
                <a:spcPts val="0"/>
              </a:spcBef>
              <a:buChar char="●"/>
            </a:pPr>
            <a:r>
              <a:rPr lang="en-GB" i="0" dirty="0"/>
              <a:t>Started creating smaller tables linking to </a:t>
            </a:r>
            <a:r>
              <a:rPr lang="en-GB" i="0" dirty="0" err="1"/>
              <a:t>Vracht</a:t>
            </a:r>
            <a:r>
              <a:rPr lang="en-GB" i="0" dirty="0"/>
              <a:t> and Dossier</a:t>
            </a:r>
            <a:r>
              <a:rPr lang="en-GB" i="0" dirty="0" smtClean="0"/>
              <a:t>.</a:t>
            </a:r>
          </a:p>
          <a:p>
            <a:pPr marL="640080" lvl="1" indent="-154940">
              <a:spcBef>
                <a:spcPts val="0"/>
              </a:spcBef>
              <a:buChar char="●"/>
            </a:pPr>
            <a:r>
              <a:rPr lang="en-GB" i="0" dirty="0"/>
              <a:t>Attended meetings with Tomas (weekly progress review) and Sven (planning discussion</a:t>
            </a:r>
            <a:r>
              <a:rPr lang="en-GB" i="0" dirty="0" smtClean="0"/>
              <a:t>).</a:t>
            </a:r>
          </a:p>
          <a:p>
            <a:pPr marL="640080" lvl="1" indent="-154940">
              <a:spcBef>
                <a:spcPts val="0"/>
              </a:spcBef>
              <a:buChar char="●"/>
            </a:pPr>
            <a:r>
              <a:rPr lang="en-GB" i="0" dirty="0"/>
              <a:t>Made a complete plan for the internship divided into 5 phases</a:t>
            </a:r>
            <a:r>
              <a:rPr lang="en-GB" i="0" dirty="0" smtClean="0"/>
              <a:t>.</a:t>
            </a:r>
          </a:p>
          <a:p>
            <a:pPr marL="640080" lvl="1" indent="-154940">
              <a:spcBef>
                <a:spcPts val="0"/>
              </a:spcBef>
              <a:buChar char="●"/>
            </a:pPr>
            <a:r>
              <a:rPr lang="en-GB" i="0" dirty="0"/>
              <a:t>Checked the </a:t>
            </a:r>
            <a:r>
              <a:rPr lang="en-GB" i="0" dirty="0" err="1"/>
              <a:t>Vracht</a:t>
            </a:r>
            <a:r>
              <a:rPr lang="en-GB" i="0" dirty="0"/>
              <a:t> table structure, which contained more than 100 columns, and </a:t>
            </a:r>
            <a:r>
              <a:rPr lang="en-GB" i="0" dirty="0" err="1"/>
              <a:t>analyzed</a:t>
            </a:r>
            <a:r>
              <a:rPr lang="en-GB" i="0" dirty="0"/>
              <a:t> its data availability</a:t>
            </a:r>
            <a:r>
              <a:rPr lang="en-GB" i="0" dirty="0" smtClean="0"/>
              <a:t>.</a:t>
            </a:r>
          </a:p>
          <a:p>
            <a:pPr marL="640080" lvl="1" indent="-154940">
              <a:spcBef>
                <a:spcPts val="0"/>
              </a:spcBef>
              <a:buChar char="●"/>
            </a:pPr>
            <a:r>
              <a:rPr lang="en-GB" i="0" dirty="0" smtClean="0">
                <a:hlinkClick r:id="rId3"/>
              </a:rPr>
              <a:t>Planning</a:t>
            </a:r>
            <a:endParaRPr lang="en" i="0" dirty="0"/>
          </a:p>
          <a:p>
            <a:pPr marL="27940" lvl="0" indent="0" algn="l" rtl="0">
              <a:spcBef>
                <a:spcPts val="0"/>
              </a:spcBef>
              <a:spcAft>
                <a:spcPts val="0"/>
              </a:spcAft>
              <a:buSzPts val="1000"/>
              <a:buNone/>
            </a:pPr>
            <a:endParaRPr lang="en" dirty="0" smtClean="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 I managed to complete several important technical steps in </a:t>
            </a:r>
            <a:r>
              <a:rPr lang="en-GB" dirty="0" err="1"/>
              <a:t>Matillion</a:t>
            </a:r>
            <a:r>
              <a:rPr lang="en-GB" dirty="0"/>
              <a:t> and Snowflake and made significant progress on planning the next phases of the internship</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Finalizing the </a:t>
            </a:r>
            <a:r>
              <a:rPr lang="en-GB" dirty="0" err="1"/>
              <a:t>Vracht</a:t>
            </a:r>
            <a:r>
              <a:rPr lang="en-GB" dirty="0"/>
              <a:t> view and creating links between related tables went smoothly. The meetings with Tomas and Sven were productive and helped align the future steps of the project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The </a:t>
            </a:r>
            <a:r>
              <a:rPr lang="en-GB" dirty="0" err="1"/>
              <a:t>Vracht</a:t>
            </a:r>
            <a:r>
              <a:rPr lang="en-GB" dirty="0"/>
              <a:t> table turned out to have limited recent </a:t>
            </a:r>
            <a:r>
              <a:rPr lang="en-GB" dirty="0" smtClean="0"/>
              <a:t>data so we are still exploring where is the remaining data for the past months and years.</a:t>
            </a:r>
          </a:p>
          <a:p>
            <a:pPr marL="27940" lvl="0" indent="0">
              <a:buNone/>
            </a:pPr>
            <a:endParaRPr dirty="0"/>
          </a:p>
          <a:p>
            <a:pPr marL="182880" lvl="0" indent="-154940" algn="l" rtl="0">
              <a:spcBef>
                <a:spcPts val="0"/>
              </a:spcBef>
              <a:spcAft>
                <a:spcPts val="0"/>
              </a:spcAft>
              <a:buSzPts val="1000"/>
              <a:buChar char="●"/>
            </a:pPr>
            <a:r>
              <a:rPr lang="en" dirty="0"/>
              <a:t>What did you learn</a:t>
            </a:r>
            <a:r>
              <a:rPr lang="en" dirty="0" smtClean="0"/>
              <a:t>?</a:t>
            </a:r>
          </a:p>
          <a:p>
            <a:pPr marL="27940" lvl="0" indent="0">
              <a:buNone/>
            </a:pPr>
            <a:r>
              <a:rPr lang="en-GB" dirty="0"/>
              <a:t>I learnt how to work with complex tables in Snowflake, create multi-table links in </a:t>
            </a:r>
            <a:r>
              <a:rPr lang="en-GB" dirty="0" err="1"/>
              <a:t>Matillion</a:t>
            </a:r>
            <a:r>
              <a:rPr lang="en-GB" dirty="0"/>
              <a:t>, and organize my work into a structured long-term plan</a:t>
            </a:r>
            <a:r>
              <a:rPr lang="en-GB" dirty="0" smtClean="0"/>
              <a:t>.</a:t>
            </a:r>
          </a:p>
          <a:p>
            <a:pPr marL="27940" lvl="0" indent="0">
              <a:buNone/>
            </a:pPr>
            <a:r>
              <a:rPr lang="en" dirty="0" smtClean="0"/>
              <a:t> </a:t>
            </a: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lgn="l" rtl="0">
              <a:spcBef>
                <a:spcPts val="0"/>
              </a:spcBef>
              <a:spcAft>
                <a:spcPts val="0"/>
              </a:spcAft>
              <a:buSzPts val="1000"/>
              <a:buNone/>
            </a:pPr>
            <a:r>
              <a:rPr lang="en" dirty="0" smtClean="0"/>
              <a:t>An Action Point for the next week is to continue working on creating the relevant links in matillion, and hubs/sats/link for the tables needed, so at the end of the phase to have all required tables to build the report.</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588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4 -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4" y="1152697"/>
            <a:ext cx="6350447"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30/9/2025</a:t>
            </a:r>
            <a:endParaRPr lang="en" dirty="0"/>
          </a:p>
          <a:p>
            <a:pPr marL="182880" lvl="0" indent="-154940"/>
            <a:r>
              <a:rPr lang="en" b="1" dirty="0"/>
              <a:t>Feedback from</a:t>
            </a:r>
            <a:r>
              <a:rPr lang="en" b="1" dirty="0" smtClean="0"/>
              <a:t>: </a:t>
            </a:r>
            <a:r>
              <a:rPr lang="en" dirty="0" smtClean="0"/>
              <a:t>T</a:t>
            </a:r>
            <a:r>
              <a:rPr lang="en-GB" dirty="0" err="1" smtClean="0"/>
              <a:t>omas</a:t>
            </a:r>
            <a:r>
              <a:rPr lang="en-GB" dirty="0" smtClean="0"/>
              <a:t> and Sven / Mentors </a:t>
            </a:r>
            <a:r>
              <a:rPr lang="en-GB" dirty="0"/>
              <a:t>at Move </a:t>
            </a:r>
            <a:r>
              <a:rPr lang="en-GB" dirty="0" smtClean="0"/>
              <a:t>Intermodal</a:t>
            </a:r>
          </a:p>
          <a:p>
            <a:pPr marL="27940" lvl="0" indent="0">
              <a:buNone/>
            </a:pPr>
            <a:endParaRPr lang="en" b="1" dirty="0" smtClean="0"/>
          </a:p>
          <a:p>
            <a:pPr marL="182880" lvl="0" indent="-154940"/>
            <a:r>
              <a:rPr lang="en" b="1" dirty="0" smtClean="0"/>
              <a:t>Feedback: </a:t>
            </a:r>
            <a:r>
              <a:rPr lang="en-GB" dirty="0" err="1"/>
              <a:t>Vladislav</a:t>
            </a:r>
            <a:r>
              <a:rPr lang="en-GB" dirty="0"/>
              <a:t> had another productive week. He finalized the </a:t>
            </a:r>
            <a:r>
              <a:rPr lang="en-GB" dirty="0" err="1"/>
              <a:t>Vracht</a:t>
            </a:r>
            <a:r>
              <a:rPr lang="en-GB" dirty="0"/>
              <a:t> view in </a:t>
            </a:r>
            <a:r>
              <a:rPr lang="en-GB" dirty="0" err="1"/>
              <a:t>Matillion</a:t>
            </a:r>
            <a:r>
              <a:rPr lang="en-GB" dirty="0"/>
              <a:t>, created new links between tables in Snowflake, and demonstrated a clear understanding of the overall data structure. He also showed strong initiative by preparing a detailed five-phase plan for the internship and discussing it with </a:t>
            </a:r>
            <a:r>
              <a:rPr lang="en-GB" dirty="0" smtClean="0"/>
              <a:t>us to </a:t>
            </a:r>
            <a:r>
              <a:rPr lang="en-GB" dirty="0"/>
              <a:t>align next steps. His progress shows growing technical confidence and a structured approach to the project</a:t>
            </a:r>
            <a:r>
              <a:rPr lang="en-GB" dirty="0" smtClean="0"/>
              <a:t>.</a:t>
            </a:r>
          </a:p>
          <a:p>
            <a:pPr marL="182880" lvl="0" indent="-154940"/>
            <a:endParaRPr lang="en-GB" b="1" dirty="0"/>
          </a:p>
          <a:p>
            <a:pPr marL="182880" lvl="0" indent="-154940"/>
            <a:r>
              <a:rPr lang="en" b="1" dirty="0" smtClean="0"/>
              <a:t>Related </a:t>
            </a:r>
            <a:r>
              <a:rPr lang="en" b="1" dirty="0"/>
              <a:t>to what task: </a:t>
            </a:r>
            <a:r>
              <a:rPr lang="en-GB" dirty="0"/>
              <a:t>Finalizing the </a:t>
            </a:r>
            <a:r>
              <a:rPr lang="en-GB" dirty="0" err="1"/>
              <a:t>Vracht</a:t>
            </a:r>
            <a:r>
              <a:rPr lang="en-GB" dirty="0"/>
              <a:t> view, linking tables in Snowflake, and defining the internship planning</a:t>
            </a:r>
            <a:r>
              <a:rPr lang="en-GB" dirty="0" smtClean="0"/>
              <a:t>.</a:t>
            </a:r>
          </a:p>
          <a:p>
            <a:pPr marL="27940" lvl="0" indent="0">
              <a:buNone/>
            </a:pPr>
            <a:endParaRPr lang="en" b="1" dirty="0"/>
          </a:p>
          <a:p>
            <a:pPr marL="182880" lvl="0" indent="-154940"/>
            <a:r>
              <a:rPr lang="en" b="1" dirty="0"/>
              <a:t>Response/action coming forward from this: </a:t>
            </a:r>
            <a:r>
              <a:rPr lang="en-GB" dirty="0"/>
              <a:t>Continue building the relevant links in </a:t>
            </a:r>
            <a:r>
              <a:rPr lang="en-GB" dirty="0" err="1"/>
              <a:t>Matillion</a:t>
            </a:r>
            <a:r>
              <a:rPr lang="en-GB" dirty="0"/>
              <a:t> and create the necessary hubs, satellites, and links for the tables required in the upcoming reports, ensuring that by the end of </a:t>
            </a:r>
            <a:r>
              <a:rPr lang="en-GB" dirty="0" smtClean="0"/>
              <a:t>this phase</a:t>
            </a:r>
            <a:r>
              <a:rPr lang="en-GB" dirty="0"/>
              <a:t>, all essential tables are ready for </a:t>
            </a:r>
            <a:r>
              <a:rPr lang="en-GB" dirty="0" smtClean="0"/>
              <a:t>a creating Data Mart views.</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397383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5 -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4" y="1152697"/>
            <a:ext cx="4565699"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continue building and linking the required tables for the </a:t>
            </a:r>
            <a:r>
              <a:rPr lang="en-GB" dirty="0" err="1"/>
              <a:t>vracht</a:t>
            </a:r>
            <a:r>
              <a:rPr lang="en-GB" dirty="0"/>
              <a:t> view, create the necessary hubs, satellites, links, and LSAT links, and further refine the existing views in </a:t>
            </a:r>
            <a:r>
              <a:rPr lang="en-GB" dirty="0" err="1"/>
              <a:t>Matillion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extensively on linking tables to the </a:t>
            </a:r>
            <a:r>
              <a:rPr lang="en-GB" dirty="0" err="1"/>
              <a:t>vracht</a:t>
            </a:r>
            <a:r>
              <a:rPr lang="en-GB" dirty="0"/>
              <a:t> view and creating hubs, satellites, links, and LSAT links for all relevant tables. I made adjustments to the existing views based on feedback from meetings, managed and renamed views to follow the agreed structure, and experimented with historical data using the </a:t>
            </a:r>
            <a:r>
              <a:rPr lang="en-GB" dirty="0" err="1"/>
              <a:t>Vracht_Historie</a:t>
            </a:r>
            <a:r>
              <a:rPr lang="en-GB" dirty="0"/>
              <a:t> table. I also worked on Snowflake authentication issues and prepared communication regarding historical data.</a:t>
            </a: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656590" lvl="1" indent="-171450">
              <a:lnSpc>
                <a:spcPct val="100000"/>
              </a:lnSpc>
              <a:buFont typeface="Wingdings" panose="05000000000000000000" pitchFamily="2" charset="2"/>
              <a:buChar char="§"/>
            </a:pPr>
            <a:r>
              <a:rPr lang="en-GB" sz="800" i="0" dirty="0"/>
              <a:t>Created hubs, satellites, links, and LSAT links for more than 10 tables related to the </a:t>
            </a:r>
            <a:r>
              <a:rPr lang="en-GB" sz="800" i="0" dirty="0" err="1"/>
              <a:t>vracht</a:t>
            </a:r>
            <a:r>
              <a:rPr lang="en-GB" sz="800" i="0" dirty="0"/>
              <a:t> </a:t>
            </a:r>
            <a:r>
              <a:rPr lang="en-GB" sz="800" i="0" dirty="0" smtClean="0"/>
              <a:t>view.</a:t>
            </a:r>
          </a:p>
          <a:p>
            <a:pPr marL="656590" lvl="1" indent="-171450">
              <a:lnSpc>
                <a:spcPct val="100000"/>
              </a:lnSpc>
              <a:buFont typeface="Wingdings" panose="05000000000000000000" pitchFamily="2" charset="2"/>
              <a:buChar char="§"/>
            </a:pPr>
            <a:r>
              <a:rPr lang="en-GB" sz="800" i="0" dirty="0" smtClean="0"/>
              <a:t>Linked </a:t>
            </a:r>
            <a:r>
              <a:rPr lang="en-GB" sz="800" i="0" dirty="0"/>
              <a:t>multiple tables to the </a:t>
            </a:r>
            <a:r>
              <a:rPr lang="en-GB" sz="800" i="0" dirty="0" err="1"/>
              <a:t>vracht</a:t>
            </a:r>
            <a:r>
              <a:rPr lang="en-GB" sz="800" i="0" dirty="0"/>
              <a:t> and dossier views in </a:t>
            </a:r>
            <a:r>
              <a:rPr lang="en-GB" sz="800" i="0" dirty="0" err="1"/>
              <a:t>Matillion</a:t>
            </a:r>
            <a:r>
              <a:rPr lang="en-GB" sz="800" i="0" dirty="0" smtClean="0"/>
              <a:t>.</a:t>
            </a:r>
          </a:p>
          <a:p>
            <a:pPr marL="656590" lvl="1" indent="-171450">
              <a:lnSpc>
                <a:spcPct val="100000"/>
              </a:lnSpc>
              <a:buFont typeface="Wingdings" panose="05000000000000000000" pitchFamily="2" charset="2"/>
              <a:buChar char="§"/>
            </a:pPr>
            <a:r>
              <a:rPr lang="en-GB" sz="800" i="0" dirty="0"/>
              <a:t>Adjusted and renamed views based on discussions with Tomas and Sven</a:t>
            </a:r>
            <a:r>
              <a:rPr lang="en-GB" sz="800" i="0" dirty="0" smtClean="0"/>
              <a:t>.</a:t>
            </a:r>
          </a:p>
          <a:p>
            <a:pPr marL="656590" lvl="1" indent="-171450">
              <a:lnSpc>
                <a:spcPct val="100000"/>
              </a:lnSpc>
              <a:buFont typeface="Wingdings" panose="05000000000000000000" pitchFamily="2" charset="2"/>
              <a:buChar char="§"/>
            </a:pPr>
            <a:r>
              <a:rPr lang="en-GB" sz="800" i="0" dirty="0"/>
              <a:t>Prepared and sent a mail to Richard regarding historical data of the records</a:t>
            </a:r>
            <a:r>
              <a:rPr lang="en-GB" sz="800" i="0" dirty="0" smtClean="0"/>
              <a:t>.</a:t>
            </a:r>
          </a:p>
          <a:p>
            <a:pPr marL="656590" lvl="1" indent="-171450">
              <a:lnSpc>
                <a:spcPct val="100000"/>
              </a:lnSpc>
              <a:buFont typeface="Wingdings" panose="05000000000000000000" pitchFamily="2" charset="2"/>
              <a:buChar char="§"/>
            </a:pPr>
            <a:r>
              <a:rPr lang="en-GB" sz="800" i="0" dirty="0"/>
              <a:t>Experimented with the </a:t>
            </a:r>
            <a:r>
              <a:rPr lang="en-GB" sz="800" i="0" dirty="0" err="1"/>
              <a:t>Vracht_Historie</a:t>
            </a:r>
            <a:r>
              <a:rPr lang="en-GB" sz="800" i="0" dirty="0"/>
              <a:t> table and added a new table to staging to explore data combination</a:t>
            </a:r>
            <a:r>
              <a:rPr lang="en-GB" i="0" dirty="0"/>
              <a:t>.</a:t>
            </a:r>
            <a:endParaRPr i="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very productive, with a strong focus on building the core data structures needed for the reporting views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Creating and linking the hubs, satellites, and links for the </a:t>
            </a:r>
            <a:r>
              <a:rPr lang="en-GB" dirty="0" err="1"/>
              <a:t>vracht</a:t>
            </a:r>
            <a:r>
              <a:rPr lang="en-GB" dirty="0"/>
              <a:t>-related tables went smoothly. The structure of the views became clearer, and the overall data model is now much more complete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Richard has not responded to the mail yet regarding the historical data, which delayed clarification on how some older records should be handled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efficiently build and manage multiple hubs, satellites, and link structures in </a:t>
            </a:r>
            <a:r>
              <a:rPr lang="en-GB" dirty="0" err="1"/>
              <a:t>Matillion</a:t>
            </a:r>
            <a:r>
              <a:rPr lang="en-GB" dirty="0"/>
              <a:t>, how to organize views consistently, and how historical tables can impact the design of reporting views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The action point for next week is to finalize all remaining views and start working on the incremental logic </a:t>
            </a:r>
            <a:r>
              <a:rPr lang="en-GB" dirty="0" smtClean="0"/>
              <a:t>of the data model.</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95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5 -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3 October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Ben van Gerven (IT system developer and network administrator)</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Ben indicated that he is pleased with the progress </a:t>
            </a:r>
            <a:r>
              <a:rPr lang="en-GB" dirty="0" smtClean="0"/>
              <a:t>made, so far. </a:t>
            </a:r>
            <a:r>
              <a:rPr lang="en-GB" dirty="0"/>
              <a:t>He appreciated the way the views were structured and the implementation of a clear naming convention to distinguish </a:t>
            </a:r>
            <a:r>
              <a:rPr lang="en-GB" dirty="0" err="1"/>
              <a:t>Transpas</a:t>
            </a:r>
            <a:r>
              <a:rPr lang="en-GB" dirty="0"/>
              <a:t>-related data. The changes made in the </a:t>
            </a:r>
            <a:r>
              <a:rPr lang="en-GB" dirty="0" err="1"/>
              <a:t>Matillion</a:t>
            </a:r>
            <a:r>
              <a:rPr lang="en-GB" dirty="0"/>
              <a:t> jobs and the example prepared in the Generate Tables component were seen as a good step towards maintaining clarity when linking data across different environments. Overall, the progress so far was considered very good</a:t>
            </a:r>
            <a:r>
              <a:rPr lang="en-GB" dirty="0" smtClean="0"/>
              <a:t>.</a:t>
            </a:r>
          </a:p>
          <a:p>
            <a:pPr marL="27940" lvl="0" indent="0">
              <a:buNone/>
            </a:pPr>
            <a:endParaRPr lang="en" dirty="0"/>
          </a:p>
          <a:p>
            <a:pPr marL="182880" lvl="0" indent="-154940"/>
            <a:r>
              <a:rPr lang="en" b="1" dirty="0"/>
              <a:t>Related to what task: </a:t>
            </a:r>
            <a:r>
              <a:rPr lang="en" b="1" dirty="0" smtClean="0"/>
              <a:t> </a:t>
            </a:r>
            <a:r>
              <a:rPr lang="en-GB" dirty="0"/>
              <a:t>Structuring and renaming views in </a:t>
            </a:r>
            <a:r>
              <a:rPr lang="en-GB" dirty="0" err="1"/>
              <a:t>Matillion</a:t>
            </a:r>
            <a:r>
              <a:rPr lang="en-GB" dirty="0"/>
              <a:t>, creating hubs, satellites, and links, and preparing the data </a:t>
            </a:r>
            <a:r>
              <a:rPr lang="en-GB" dirty="0" smtClean="0"/>
              <a:t>model for data integration.</a:t>
            </a:r>
          </a:p>
          <a:p>
            <a:pPr marL="27940" lvl="0" indent="0">
              <a:buNone/>
            </a:pPr>
            <a:endParaRPr lang="en" b="1" dirty="0"/>
          </a:p>
          <a:p>
            <a:pPr marL="182880" lvl="0" indent="-154940"/>
            <a:r>
              <a:rPr lang="en" b="1" dirty="0"/>
              <a:t>Response/action coming forward from this: </a:t>
            </a:r>
            <a:r>
              <a:rPr lang="en-GB" dirty="0"/>
              <a:t>Continue finalizing the remaining views and start working on the incremental logic, ensuring consistency across all environments and components.</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251348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With the evidence you present here teachers should get a clear and comprehensive overview of your progress, how you’ve engaged with feedback, as well as your general attitude and performance as a student and as an aspiring professional developer.</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dirty="0"/>
          </a:p>
          <a:p>
            <a:pPr marL="0" lvl="0" indent="0" algn="l" rtl="0">
              <a:spcBef>
                <a:spcPts val="800"/>
              </a:spcBef>
              <a:spcAft>
                <a:spcPts val="0"/>
              </a:spcAft>
              <a:buNone/>
            </a:pPr>
            <a:endParaRPr dirty="0"/>
          </a:p>
          <a:p>
            <a:pPr marL="0" lvl="0" indent="0" algn="l" rtl="0">
              <a:spcBef>
                <a:spcPts val="800"/>
              </a:spcBef>
              <a:spcAft>
                <a:spcPts val="800"/>
              </a:spcAft>
              <a:buNone/>
            </a:pPr>
            <a:r>
              <a:rPr lang="en" dirty="0"/>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dirty="0"/>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6 -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The action point for next week is to finalize all remaining views and start working on the incremental logic of the data model.</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r>
              <a:rPr lang="en" dirty="0" smtClean="0"/>
              <a:t>	</a:t>
            </a:r>
          </a:p>
          <a:p>
            <a:pPr marL="27940" lvl="0" indent="0">
              <a:buNone/>
            </a:pPr>
            <a:r>
              <a:rPr lang="en-GB" dirty="0"/>
              <a:t>During the week, I integrated the </a:t>
            </a:r>
            <a:r>
              <a:rPr lang="en-GB" dirty="0" err="1"/>
              <a:t>vracht_historie</a:t>
            </a:r>
            <a:r>
              <a:rPr lang="en-GB" dirty="0"/>
              <a:t> table with the main </a:t>
            </a:r>
            <a:r>
              <a:rPr lang="en-GB" dirty="0" err="1"/>
              <a:t>vracht</a:t>
            </a:r>
            <a:r>
              <a:rPr lang="en-GB" dirty="0"/>
              <a:t> view and worked on combining multiple views into a single, more complete structure. I identified and resolved duplicate issues in the </a:t>
            </a:r>
            <a:r>
              <a:rPr lang="en-GB" dirty="0" err="1"/>
              <a:t>dossier_view</a:t>
            </a:r>
            <a:r>
              <a:rPr lang="en-GB" dirty="0"/>
              <a:t> and started setting up the incremental logic using load dates. I also participated in update meetings with Tomas, Sven, and the IT department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a:t>
            </a:r>
            <a:r>
              <a:rPr lang="en" dirty="0" smtClean="0"/>
              <a:t>evidence </a:t>
            </a:r>
            <a:r>
              <a:rPr lang="en" dirty="0"/>
              <a:t>for it</a:t>
            </a:r>
            <a:r>
              <a:rPr lang="en" dirty="0" smtClean="0"/>
              <a:t>.</a:t>
            </a:r>
          </a:p>
          <a:p>
            <a:pPr marL="182880" lvl="0" indent="-154940" algn="l" rtl="0">
              <a:spcBef>
                <a:spcPts val="0"/>
              </a:spcBef>
              <a:spcAft>
                <a:spcPts val="0"/>
              </a:spcAft>
              <a:buSzPts val="1000"/>
              <a:buChar char="●"/>
            </a:pPr>
            <a:endParaRPr lang="en" dirty="0"/>
          </a:p>
          <a:p>
            <a:pPr marL="182880" lvl="0" indent="-154940"/>
            <a:r>
              <a:rPr lang="en-GB" dirty="0"/>
              <a:t>Integrated </a:t>
            </a:r>
            <a:r>
              <a:rPr lang="en-GB" dirty="0" err="1"/>
              <a:t>vracht_historie</a:t>
            </a:r>
            <a:r>
              <a:rPr lang="en-GB" dirty="0"/>
              <a:t> with the main </a:t>
            </a:r>
            <a:r>
              <a:rPr lang="en-GB" dirty="0" err="1"/>
              <a:t>vracht</a:t>
            </a:r>
            <a:r>
              <a:rPr lang="en-GB" dirty="0"/>
              <a:t> view</a:t>
            </a:r>
            <a:r>
              <a:rPr lang="en-GB" dirty="0" smtClean="0"/>
              <a:t>.</a:t>
            </a:r>
          </a:p>
          <a:p>
            <a:pPr marL="182880" lvl="0" indent="-154940"/>
            <a:r>
              <a:rPr lang="en-GB" dirty="0"/>
              <a:t>Created and linked hubs, satellites, and links for staging tables</a:t>
            </a:r>
            <a:r>
              <a:rPr lang="en-GB" dirty="0" smtClean="0"/>
              <a:t>.</a:t>
            </a:r>
          </a:p>
          <a:p>
            <a:pPr marL="182880" lvl="0" indent="-154940"/>
            <a:r>
              <a:rPr lang="en-GB" dirty="0"/>
              <a:t>Identified and resolved duplicate issues in the </a:t>
            </a:r>
            <a:r>
              <a:rPr lang="en-GB" dirty="0" err="1"/>
              <a:t>dossier_view</a:t>
            </a:r>
            <a:r>
              <a:rPr lang="en-GB" dirty="0" smtClean="0"/>
              <a:t>.</a:t>
            </a:r>
          </a:p>
          <a:p>
            <a:pPr marL="182880" lvl="0" indent="-154940"/>
            <a:r>
              <a:rPr lang="en-GB" dirty="0"/>
              <a:t>Set up incremental logic using LOAD_DATE and LOAD_END_DATE</a:t>
            </a:r>
            <a:r>
              <a:rPr lang="en-GB" dirty="0" smtClean="0"/>
              <a:t>.</a:t>
            </a:r>
          </a:p>
          <a:p>
            <a:pPr marL="182880" lvl="0" indent="-154940"/>
            <a:r>
              <a:rPr lang="en-GB" dirty="0"/>
              <a:t>Combined multiple main views into a single reporting-ready structure.</a:t>
            </a:r>
          </a:p>
          <a:p>
            <a:pPr marL="182880" lvl="0" indent="-154940"/>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a:t>
            </a:r>
            <a:r>
              <a:rPr lang="en" dirty="0" smtClean="0"/>
              <a:t>?</a:t>
            </a:r>
          </a:p>
          <a:p>
            <a:pPr marL="27940" lvl="0" indent="0">
              <a:buNone/>
            </a:pPr>
            <a:r>
              <a:rPr lang="en-GB" dirty="0"/>
              <a:t>The week went well and was technically intensive, with good progress on data integration and incremental processing.</a:t>
            </a:r>
            <a:r>
              <a:rPr lang="en" dirty="0" smtClean="0"/>
              <a:t> </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Integrating historical data and setting up the incremental logic went smoothly. Resolving the duplicate issue in the </a:t>
            </a:r>
            <a:r>
              <a:rPr lang="en-GB" dirty="0" err="1"/>
              <a:t>dossier_view</a:t>
            </a:r>
            <a:r>
              <a:rPr lang="en-GB" dirty="0"/>
              <a:t> improved overall data quality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Scheduling a meeting with Richard was not possible due to limited availability, which delayed clarification on some open questions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integrate historical data into existing views, implement incremental logic, and troubleshoot data duplication issues in complex views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continue building and refining the data mart views, prepare production-ready reporting structures, and get introduced to Bold BI to start visualizing the data marts.</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97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6 -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13 October 2025</a:t>
            </a:r>
            <a:endParaRPr lang="en" dirty="0"/>
          </a:p>
          <a:p>
            <a:pPr marL="182880" lvl="0" indent="-154940"/>
            <a:r>
              <a:rPr lang="en" b="1" dirty="0"/>
              <a:t>Feedback from</a:t>
            </a:r>
            <a:r>
              <a:rPr lang="en" b="1" dirty="0" smtClean="0"/>
              <a:t>: </a:t>
            </a:r>
            <a:r>
              <a:rPr lang="en-GB" dirty="0"/>
              <a:t>Tomas / Mentor at Move </a:t>
            </a:r>
            <a:r>
              <a:rPr lang="en-GB" dirty="0" smtClean="0"/>
              <a:t>Intermodal</a:t>
            </a:r>
          </a:p>
          <a:p>
            <a:pPr marL="27940" lvl="0" indent="0">
              <a:buNone/>
            </a:pPr>
            <a:endParaRPr lang="en" b="1" dirty="0"/>
          </a:p>
          <a:p>
            <a:pPr marL="182880" lvl="0" indent="-154940"/>
            <a:r>
              <a:rPr lang="en" b="1" dirty="0"/>
              <a:t>Feedback</a:t>
            </a:r>
            <a:r>
              <a:rPr lang="en" b="1" dirty="0" smtClean="0"/>
              <a:t>: </a:t>
            </a:r>
            <a:r>
              <a:rPr lang="en-GB" dirty="0"/>
              <a:t>This week, </a:t>
            </a:r>
            <a:r>
              <a:rPr lang="en-GB" dirty="0" err="1"/>
              <a:t>Vladislav</a:t>
            </a:r>
            <a:r>
              <a:rPr lang="en-GB" dirty="0"/>
              <a:t> made strong progress on the technical side of the project. He successfully integrated historical data into the main views, resolved duplicate issues in the </a:t>
            </a:r>
            <a:r>
              <a:rPr lang="en-GB" dirty="0" err="1"/>
              <a:t>dossier_view</a:t>
            </a:r>
            <a:r>
              <a:rPr lang="en-GB" dirty="0"/>
              <a:t>, and started implementing the incremental logic for the data processing. His ability to identify data quality issues and address them independently was clearly visible. Although it was not possible to schedule a meeting with Richard due to limited availability, this did not block progress, and </a:t>
            </a:r>
            <a:r>
              <a:rPr lang="en-GB" dirty="0" err="1"/>
              <a:t>Vladislav</a:t>
            </a:r>
            <a:r>
              <a:rPr lang="en-GB" dirty="0"/>
              <a:t> continued working effectively on the views and data model</a:t>
            </a:r>
            <a:r>
              <a:rPr lang="en-GB" dirty="0" smtClean="0"/>
              <a:t>.</a:t>
            </a:r>
          </a:p>
          <a:p>
            <a:pPr marL="27940" lvl="0" indent="0">
              <a:buNone/>
            </a:pPr>
            <a:endParaRPr lang="en" b="1" dirty="0"/>
          </a:p>
          <a:p>
            <a:pPr marL="182880" lvl="0" indent="-154940"/>
            <a:r>
              <a:rPr lang="en" b="1" dirty="0"/>
              <a:t>Related to what task: </a:t>
            </a:r>
            <a:r>
              <a:rPr lang="en-GB" dirty="0"/>
              <a:t>Integrating historical data, resolving data duplication issues, setting up incremental logic, and combining reporting views</a:t>
            </a:r>
            <a:r>
              <a:rPr lang="en-GB" dirty="0" smtClean="0"/>
              <a:t>.</a:t>
            </a:r>
          </a:p>
          <a:p>
            <a:pPr marL="27940" lvl="0" indent="0">
              <a:buNone/>
            </a:pPr>
            <a:endParaRPr lang="en" b="1" dirty="0"/>
          </a:p>
          <a:p>
            <a:pPr marL="182880" lvl="0" indent="-154940"/>
            <a:r>
              <a:rPr lang="en" b="1" dirty="0"/>
              <a:t>Response/action coming forward from this: </a:t>
            </a:r>
            <a:r>
              <a:rPr lang="en-GB" dirty="0"/>
              <a:t>Continue refining the incremental logic, finalize production-ready views, and begin working with data mart views and initial reporting in Bold BI.</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1604669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7 -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6167" y="1070716"/>
            <a:ext cx="4294500" cy="3990803"/>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An action point for next week is to continue building and refining the data mart views, prepare production-ready reporting structures, and get introduced to Bold BI to start visualizing the data marts.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continued working on combining the main </a:t>
            </a:r>
            <a:r>
              <a:rPr lang="en-GB" dirty="0" err="1"/>
              <a:t>vracht_dossier_rit</a:t>
            </a:r>
            <a:r>
              <a:rPr lang="en-GB" dirty="0"/>
              <a:t> views and started creating production-ready data mart views. I worked extensively on multiple data mart views, including Containers Amounts, </a:t>
            </a:r>
            <a:r>
              <a:rPr lang="en-GB" dirty="0" err="1"/>
              <a:t>Traincosts</a:t>
            </a:r>
            <a:r>
              <a:rPr lang="en-GB" dirty="0"/>
              <a:t>, and </a:t>
            </a:r>
            <a:r>
              <a:rPr lang="en-GB" dirty="0" err="1"/>
              <a:t>Loadingmeters</a:t>
            </a:r>
            <a:r>
              <a:rPr lang="en-GB" dirty="0"/>
              <a:t> per container. I also participated in update meetings with Tomas and Sven and worked on setting up the orchestration logic for running the views in the correct order</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27940" lvl="0" indent="0" algn="l" rtl="0">
              <a:spcBef>
                <a:spcPts val="0"/>
              </a:spcBef>
              <a:spcAft>
                <a:spcPts val="0"/>
              </a:spcAft>
              <a:buSzPts val="1000"/>
              <a:buNone/>
            </a:pPr>
            <a:endParaRPr lang="en" dirty="0"/>
          </a:p>
          <a:p>
            <a:pPr marL="182880" lvl="0" indent="-154940"/>
            <a:r>
              <a:rPr lang="en-GB" dirty="0"/>
              <a:t>Continued combining all main views into a single, consolidated structure</a:t>
            </a:r>
            <a:r>
              <a:rPr lang="en-GB" dirty="0" smtClean="0"/>
              <a:t>.</a:t>
            </a:r>
          </a:p>
          <a:p>
            <a:pPr marL="182880" lvl="0" indent="-154940"/>
            <a:r>
              <a:rPr lang="en-GB" dirty="0"/>
              <a:t>Started creating production-ready data mart views</a:t>
            </a:r>
            <a:r>
              <a:rPr lang="en-GB" dirty="0" smtClean="0"/>
              <a:t>.</a:t>
            </a:r>
          </a:p>
          <a:p>
            <a:pPr marL="182880" lvl="0" indent="-154940"/>
            <a:r>
              <a:rPr lang="en-GB" dirty="0"/>
              <a:t>Built the Containers Amounts Data Mart View</a:t>
            </a:r>
            <a:r>
              <a:rPr lang="en-GB" dirty="0" smtClean="0"/>
              <a:t>.</a:t>
            </a:r>
          </a:p>
          <a:p>
            <a:pPr marL="182880" lvl="0" indent="-154940"/>
            <a:r>
              <a:rPr lang="en-GB" dirty="0"/>
              <a:t>Built the </a:t>
            </a:r>
            <a:r>
              <a:rPr lang="en-GB" dirty="0" err="1"/>
              <a:t>Traincosts</a:t>
            </a:r>
            <a:r>
              <a:rPr lang="en-GB" dirty="0"/>
              <a:t> Data Mart View</a:t>
            </a:r>
            <a:r>
              <a:rPr lang="en-GB" dirty="0" smtClean="0"/>
              <a:t>.</a:t>
            </a:r>
          </a:p>
          <a:p>
            <a:pPr marL="182880" lvl="0" indent="-154940"/>
            <a:r>
              <a:rPr lang="en-GB" dirty="0"/>
              <a:t>Created the </a:t>
            </a:r>
            <a:r>
              <a:rPr lang="en-GB" dirty="0" err="1"/>
              <a:t>Loadingmeters</a:t>
            </a:r>
            <a:r>
              <a:rPr lang="en-GB" dirty="0"/>
              <a:t> per container Data Mart View</a:t>
            </a:r>
            <a:r>
              <a:rPr lang="en-GB" dirty="0" smtClean="0"/>
              <a:t>.</a:t>
            </a:r>
          </a:p>
          <a:p>
            <a:pPr marL="182880" lvl="0" indent="-154940"/>
            <a:r>
              <a:rPr lang="en-GB" dirty="0"/>
              <a:t>Set up the orchestration logic for running the </a:t>
            </a:r>
            <a:r>
              <a:rPr lang="en-GB" dirty="0" smtClean="0"/>
              <a:t>data vault views </a:t>
            </a:r>
            <a:r>
              <a:rPr lang="en-GB" dirty="0"/>
              <a:t>in the correct sequence.</a:t>
            </a:r>
            <a:endParaRPr lang="en" dirty="0" smtClean="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and was focused on transitioning from core data structures to reporting-oriented data mart views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Creating the data mart views progressed smoothly, and the orchestration setup helped ensure that the views can be executed in a controlled and accurate order</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smtClean="0"/>
              <a:t>There was not time for starting working with Bold Bi so its for the next week.</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design and structure data mart views for reporting purposes and how to orchestrate view execution to ensure data consistency and correctness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validate and test the data mart views, resolve any data inconsistencies, and start checking the report outputs, ensuring the data marts are ready for final use</a:t>
            </a:r>
            <a:r>
              <a:rPr lang="en-GB" dirty="0" smtClean="0"/>
              <a:t>. </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88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7 -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20/10/25</a:t>
            </a:r>
            <a:endParaRPr lang="en" dirty="0"/>
          </a:p>
          <a:p>
            <a:pPr marL="182880" indent="-154940"/>
            <a:r>
              <a:rPr lang="en" b="1" dirty="0"/>
              <a:t>Feedback from</a:t>
            </a:r>
            <a:r>
              <a:rPr lang="en" b="1" dirty="0" smtClean="0"/>
              <a:t>: </a:t>
            </a:r>
            <a:r>
              <a:rPr lang="en-GB" dirty="0"/>
              <a:t>Tomas / Mentor at Move </a:t>
            </a:r>
            <a:r>
              <a:rPr lang="en-GB" dirty="0" smtClean="0"/>
              <a:t>Intermodal</a:t>
            </a:r>
            <a:r>
              <a:rPr lang="en" b="1" dirty="0" smtClean="0"/>
              <a:t> </a:t>
            </a:r>
          </a:p>
          <a:p>
            <a:pPr marL="27940" indent="0">
              <a:buNone/>
            </a:pPr>
            <a:endParaRPr lang="en" b="1" dirty="0"/>
          </a:p>
          <a:p>
            <a:pPr marL="182880" lvl="0" indent="-154940"/>
            <a:r>
              <a:rPr lang="en" b="1" dirty="0"/>
              <a:t>Feedback</a:t>
            </a:r>
            <a:r>
              <a:rPr lang="en" b="1" dirty="0" smtClean="0"/>
              <a:t>: </a:t>
            </a:r>
            <a:r>
              <a:rPr lang="en-GB" dirty="0"/>
              <a:t>This week, </a:t>
            </a:r>
            <a:r>
              <a:rPr lang="en-GB" dirty="0" err="1"/>
              <a:t>Vladislav</a:t>
            </a:r>
            <a:r>
              <a:rPr lang="en-GB" dirty="0"/>
              <a:t> made clear progress in moving from core data structures to reporting-focused outputs. He successfully combined the main views into production-ready structures and created several data mart views, including Containers Amounts, </a:t>
            </a:r>
            <a:r>
              <a:rPr lang="en-GB" dirty="0" err="1"/>
              <a:t>Traincosts</a:t>
            </a:r>
            <a:r>
              <a:rPr lang="en-GB" dirty="0"/>
              <a:t>, and </a:t>
            </a:r>
            <a:r>
              <a:rPr lang="en-GB" dirty="0" err="1"/>
              <a:t>Loadingmeters</a:t>
            </a:r>
            <a:r>
              <a:rPr lang="en-GB" dirty="0"/>
              <a:t> per container. He also worked on setting up the orchestration logic to ensure the views run in the correct order. His work shows a good understanding of how the technical data model supports reporting requirements</a:t>
            </a:r>
            <a:r>
              <a:rPr lang="en-GB" dirty="0" smtClean="0"/>
              <a:t>.</a:t>
            </a:r>
          </a:p>
          <a:p>
            <a:pPr marL="27940" lvl="0" indent="0">
              <a:buNone/>
            </a:pPr>
            <a:endParaRPr lang="en" b="1" dirty="0"/>
          </a:p>
          <a:p>
            <a:pPr marL="182880" indent="-154940"/>
            <a:r>
              <a:rPr lang="en" b="1" dirty="0" smtClean="0"/>
              <a:t>Related to what task: </a:t>
            </a:r>
            <a:r>
              <a:rPr lang="en-GB" dirty="0"/>
              <a:t>Combining main views, creating data mart views, and setting up orchestration for reporting</a:t>
            </a:r>
            <a:r>
              <a:rPr lang="en-GB" dirty="0" smtClean="0"/>
              <a:t>.</a:t>
            </a:r>
          </a:p>
          <a:p>
            <a:pPr marL="27940" indent="0">
              <a:buNone/>
            </a:pPr>
            <a:endParaRPr lang="en" b="1" dirty="0" smtClean="0"/>
          </a:p>
          <a:p>
            <a:pPr marL="182880" lvl="0" indent="-154940"/>
            <a:r>
              <a:rPr lang="en" b="1" dirty="0" smtClean="0"/>
              <a:t>Response/action </a:t>
            </a:r>
            <a:r>
              <a:rPr lang="en" b="1" dirty="0"/>
              <a:t>coming forward from this: </a:t>
            </a:r>
            <a:r>
              <a:rPr lang="en-GB" dirty="0"/>
              <a:t>Continue validating and testing the data mart views, resolve any data inconsistencies, and start checking the report outputs to prepare for final reporting.</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1401165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8 -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The goal for this week was to validate the results of the created data mart views, identify and resolve data inconsistencies, and prepare for in-depth discussions with stakeholders about the reported data</a:t>
            </a:r>
            <a:r>
              <a:rPr lang="en-GB" dirty="0" smtClean="0"/>
              <a:t>.</a:t>
            </a:r>
          </a:p>
          <a:p>
            <a:pPr marL="27940" indent="0">
              <a:buNone/>
            </a:pPr>
            <a:endParaRPr lang="en-GB" dirty="0"/>
          </a:p>
          <a:p>
            <a:pPr marL="199390" indent="-171450"/>
            <a:r>
              <a:rPr lang="en" dirty="0" smtClean="0"/>
              <a:t>What have you actually been able to do? </a:t>
            </a:r>
          </a:p>
          <a:p>
            <a:pPr marL="27940" indent="0">
              <a:buNone/>
            </a:pPr>
            <a:r>
              <a:rPr lang="en-GB" dirty="0"/>
              <a:t>During the week, I focused on checking and testing the results of the existing data mart views by querying the data and comparing it with the report outputs. I worked on resolving differences and inconsistencies in the data, prepared structured questions for discussion, and attended an on-site meeting to go through the data and queries in detail</a:t>
            </a:r>
            <a:r>
              <a:rPr lang="en-GB" dirty="0" smtClean="0"/>
              <a:t>.</a:t>
            </a:r>
          </a:p>
          <a:p>
            <a:pPr marL="27940" indent="0">
              <a:buNone/>
            </a:pPr>
            <a:endParaRPr dirty="0" smtClean="0"/>
          </a:p>
          <a:p>
            <a:pPr marL="182880" lvl="0" indent="-154940" algn="l" rtl="0">
              <a:spcBef>
                <a:spcPts val="0"/>
              </a:spcBef>
              <a:spcAft>
                <a:spcPts val="0"/>
              </a:spcAft>
              <a:buSzPts val="1000"/>
              <a:buChar char="●"/>
            </a:pPr>
            <a:r>
              <a:rPr lang="en" dirty="0" smtClean="0"/>
              <a:t>Showcase </a:t>
            </a:r>
            <a:r>
              <a:rPr lang="en" dirty="0"/>
              <a:t>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r>
              <a:rPr lang="en-GB" dirty="0"/>
              <a:t>Checked and tested the results of the created data mart views</a:t>
            </a:r>
            <a:r>
              <a:rPr lang="en-GB" dirty="0" smtClean="0"/>
              <a:t>.</a:t>
            </a:r>
          </a:p>
          <a:p>
            <a:pPr marL="182880" lvl="0" indent="-154940"/>
            <a:r>
              <a:rPr lang="en-GB" dirty="0"/>
              <a:t>Queried and </a:t>
            </a:r>
            <a:r>
              <a:rPr lang="en-GB" dirty="0" err="1"/>
              <a:t>analyzed</a:t>
            </a:r>
            <a:r>
              <a:rPr lang="en-GB" dirty="0"/>
              <a:t> data to identify inconsistencies between the data and the report</a:t>
            </a:r>
            <a:r>
              <a:rPr lang="en-GB" dirty="0" smtClean="0"/>
              <a:t>.</a:t>
            </a:r>
          </a:p>
          <a:p>
            <a:pPr marL="182880" lvl="0" indent="-154940"/>
            <a:r>
              <a:rPr lang="en-GB" dirty="0"/>
              <a:t>Resolved and minimized differences in the data mart views</a:t>
            </a:r>
            <a:r>
              <a:rPr lang="en-GB" dirty="0" smtClean="0"/>
              <a:t>.</a:t>
            </a:r>
          </a:p>
          <a:p>
            <a:pPr marL="182880" lvl="0" indent="-154940"/>
            <a:r>
              <a:rPr lang="en-GB" dirty="0"/>
              <a:t>Prepared a document with discussion points and questions for the on-site meeting</a:t>
            </a:r>
            <a:r>
              <a:rPr lang="en-GB" dirty="0" smtClean="0"/>
              <a:t>.</a:t>
            </a:r>
          </a:p>
          <a:p>
            <a:pPr marL="182880" lvl="0" indent="-154940"/>
            <a:r>
              <a:rPr lang="en-GB" dirty="0"/>
              <a:t>Attended an on-site meeting to discuss the data and underlying queries</a:t>
            </a:r>
            <a:r>
              <a:rPr lang="en-GB" dirty="0" smtClean="0"/>
              <a:t>.</a:t>
            </a:r>
          </a:p>
          <a:p>
            <a:pPr marL="182880" lvl="0" indent="-154940"/>
            <a:r>
              <a:rPr lang="en-GB" dirty="0"/>
              <a:t>Continued testing queries to validate the correctness of the views.</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strongly focused on data validation and quality checks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Testing queries and reviewing the data in detail helped identify inconsistencies early. The on-site meeting was valuable for clarifying how the data and queries should be interpreted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Resolving differences between the data mart outputs and the report required multiple iterations, which took more time than expected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systematically validate reporting data, compare query results with business reports, and prepare focused questions to efficiently discuss data issues with stakeholders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continue querying and validating the data, minimize remaining differences, and start introducing the reporting layer using Bold BI.</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8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8 -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en-GB" b="1" dirty="0"/>
              <a:t>D</a:t>
            </a:r>
            <a:r>
              <a:rPr lang="en" b="1" dirty="0"/>
              <a:t>ate</a:t>
            </a:r>
            <a:r>
              <a:rPr lang="en" b="1" dirty="0" smtClean="0"/>
              <a:t>: </a:t>
            </a:r>
            <a:r>
              <a:rPr lang="en-GB" dirty="0"/>
              <a:t>27 October </a:t>
            </a:r>
            <a:r>
              <a:rPr lang="en-GB" dirty="0" smtClean="0"/>
              <a:t>2025</a:t>
            </a:r>
          </a:p>
          <a:p>
            <a:pPr marL="182880" lvl="0" indent="-154940"/>
            <a:r>
              <a:rPr lang="en" b="1" dirty="0" smtClean="0"/>
              <a:t>Feedback </a:t>
            </a:r>
            <a:r>
              <a:rPr lang="en" b="1" dirty="0"/>
              <a:t>from</a:t>
            </a:r>
            <a:r>
              <a:rPr lang="en" b="1" dirty="0" smtClean="0"/>
              <a:t>: </a:t>
            </a:r>
            <a:r>
              <a:rPr lang="en" dirty="0" smtClean="0"/>
              <a:t>Sven / Mentor Business Engineering</a:t>
            </a:r>
          </a:p>
          <a:p>
            <a:pPr marL="27940" lvl="0" indent="0">
              <a:buNone/>
            </a:pPr>
            <a:endParaRPr lang="en" dirty="0"/>
          </a:p>
          <a:p>
            <a:pPr marL="182880" lvl="0" indent="-154940"/>
            <a:r>
              <a:rPr lang="en" b="1" dirty="0"/>
              <a:t>Feedback</a:t>
            </a:r>
            <a:r>
              <a:rPr lang="en" b="1" dirty="0" smtClean="0"/>
              <a:t>: </a:t>
            </a:r>
            <a:r>
              <a:rPr lang="en-GB" dirty="0"/>
              <a:t>This week, </a:t>
            </a:r>
            <a:r>
              <a:rPr lang="en-GB" dirty="0" err="1"/>
              <a:t>Vladislav</a:t>
            </a:r>
            <a:r>
              <a:rPr lang="en-GB" dirty="0"/>
              <a:t> focused on validating and testing the data mart views and resolving inconsistencies between the data and the report outputs. He worked thoroughly on querying and </a:t>
            </a:r>
            <a:r>
              <a:rPr lang="en-GB" dirty="0" err="1"/>
              <a:t>analyzing</a:t>
            </a:r>
            <a:r>
              <a:rPr lang="en-GB" dirty="0"/>
              <a:t> the data, prepared clear discussion points, and actively participated in the on-site meeting to review the data and underlying queries. His structured approach to testing and willingness to iterate on the views helped improve data quality and clarity. While resolving the differences required multiple iterations, steady progress was made throughout the week</a:t>
            </a:r>
            <a:r>
              <a:rPr lang="en-GB" dirty="0" smtClean="0"/>
              <a:t>.</a:t>
            </a:r>
          </a:p>
          <a:p>
            <a:pPr marL="27940" lvl="0" indent="0">
              <a:buNone/>
            </a:pPr>
            <a:endParaRPr lang="en" b="1" dirty="0"/>
          </a:p>
          <a:p>
            <a:pPr marL="182880" lvl="0" indent="-154940"/>
            <a:r>
              <a:rPr lang="en" b="1" dirty="0"/>
              <a:t>Related to what task: </a:t>
            </a:r>
            <a:r>
              <a:rPr lang="en-GB" dirty="0"/>
              <a:t>Testing and validating data mart views, resolving data inconsistencies, and reviewing report-related queries</a:t>
            </a:r>
            <a:r>
              <a:rPr lang="en-GB" dirty="0" smtClean="0"/>
              <a:t>.</a:t>
            </a:r>
          </a:p>
          <a:p>
            <a:pPr marL="27940" lvl="0" indent="0">
              <a:buNone/>
            </a:pPr>
            <a:endParaRPr lang="en" b="1" dirty="0"/>
          </a:p>
          <a:p>
            <a:pPr marL="182880" lvl="0" indent="-154940"/>
            <a:r>
              <a:rPr lang="en" b="1" dirty="0"/>
              <a:t>Response/action coming forward from this: </a:t>
            </a:r>
            <a:r>
              <a:rPr lang="en-GB" dirty="0"/>
              <a:t>Continue validating the remaining data differences and proceed with introducing the reporting layer in Bold BI.</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a:t>
            </a:r>
            <a:endParaRPr dirty="0"/>
          </a:p>
        </p:txBody>
      </p:sp>
    </p:spTree>
    <p:extLst>
      <p:ext uri="{BB962C8B-B14F-4D97-AF65-F5344CB8AC3E}">
        <p14:creationId xmlns:p14="http://schemas.microsoft.com/office/powerpoint/2010/main" val="3888212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9 -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015299"/>
            <a:ext cx="4294500" cy="3949798"/>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An action point for next week is to continue querying and validating the data, minimize remaining differences, and start introducing the reporting layer using Bold BI</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focused on testing and querying the data to identify the relevant records and reduce discrepancies between the data mart views and the report. I reviewed other views used in the report, worked on excluding empty containers from the containers view, and participated in update meetings with Tomas and Sven. In addition, I started getting introduced to Bold BI, explored its features, and began rebuilding the report by connecting Snowflake data sources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endParaRPr lang="en" dirty="0"/>
          </a:p>
          <a:p>
            <a:pPr marL="182880" lvl="0" indent="-154940"/>
            <a:r>
              <a:rPr lang="en-GB" dirty="0"/>
              <a:t>Checked and reviewed other views used in the report</a:t>
            </a:r>
            <a:r>
              <a:rPr lang="en-GB" dirty="0" smtClean="0"/>
              <a:t>.</a:t>
            </a:r>
          </a:p>
          <a:p>
            <a:pPr marL="182880" lvl="0" indent="-154940"/>
            <a:r>
              <a:rPr lang="en-GB" dirty="0"/>
              <a:t>Tested and queried data to find relevant records and minimize data differences</a:t>
            </a:r>
            <a:r>
              <a:rPr lang="en-GB" dirty="0" smtClean="0"/>
              <a:t>.</a:t>
            </a:r>
          </a:p>
          <a:p>
            <a:pPr marL="182880" lvl="0" indent="-154940"/>
            <a:r>
              <a:rPr lang="en-GB" dirty="0"/>
              <a:t>Worked on improving the containers view by excluding empty containers</a:t>
            </a:r>
            <a:r>
              <a:rPr lang="en-GB" dirty="0" smtClean="0"/>
              <a:t>.</a:t>
            </a:r>
          </a:p>
          <a:p>
            <a:pPr marL="182880" lvl="0" indent="-154940"/>
            <a:r>
              <a:rPr lang="en-GB" dirty="0"/>
              <a:t>Got introduced to </a:t>
            </a:r>
            <a:r>
              <a:rPr lang="en-GB" b="1" dirty="0"/>
              <a:t>Bold BI</a:t>
            </a:r>
            <a:r>
              <a:rPr lang="en-GB" dirty="0"/>
              <a:t> by reading documentation and exploring features</a:t>
            </a:r>
            <a:r>
              <a:rPr lang="en-GB" dirty="0" smtClean="0"/>
              <a:t>.</a:t>
            </a:r>
          </a:p>
          <a:p>
            <a:pPr marL="182880" lvl="0" indent="-154940"/>
            <a:r>
              <a:rPr lang="en-GB" dirty="0"/>
              <a:t>Recreated the first view in Bold BI together with Sven</a:t>
            </a:r>
            <a:r>
              <a:rPr lang="en-GB" dirty="0" smtClean="0"/>
              <a:t>.</a:t>
            </a:r>
          </a:p>
          <a:p>
            <a:pPr marL="182880" lvl="0" indent="-154940"/>
            <a:r>
              <a:rPr lang="en-GB" dirty="0"/>
              <a:t>Connected Snowflake data sources to Bold BI.</a:t>
            </a:r>
            <a:endParaRPr lang="en-GB" dirty="0" smtClean="0"/>
          </a:p>
          <a:p>
            <a:pPr marL="182880" lvl="0" indent="-154940"/>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marked a transition from data validation to the reporting and visualization phase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Testing and querying the data helped bring the report outputs closer to the original results. The introduction to Bold BI and rebuilding the first report views went smoothly with guidance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Despite improvements, there were still some remaining differences between the data mart outputs and the original report that required further investigation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validate reporting data through querying, how to connect Snowflake data sources to Bold BI, and how to start rebuilding reports using a BI tool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continue rebuilding the report in Bold BI, further reduce data differences, and validate the report outputs against the source data.</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a:t>
            </a:r>
            <a:endParaRPr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94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9 -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en-GB" b="1" dirty="0"/>
              <a:t>D</a:t>
            </a:r>
            <a:r>
              <a:rPr lang="en" b="1" dirty="0"/>
              <a:t>ate</a:t>
            </a:r>
            <a:r>
              <a:rPr lang="en" b="1" dirty="0" smtClean="0"/>
              <a:t>: </a:t>
            </a:r>
            <a:r>
              <a:rPr lang="en-GB" dirty="0"/>
              <a:t>3 November 2025</a:t>
            </a:r>
            <a:endParaRPr lang="en" b="1" dirty="0"/>
          </a:p>
          <a:p>
            <a:pPr marL="182880" lvl="0" indent="-154940"/>
            <a:r>
              <a:rPr lang="en" b="1" dirty="0"/>
              <a:t>Feedback from</a:t>
            </a:r>
            <a:r>
              <a:rPr lang="en" b="1" dirty="0" smtClean="0"/>
              <a:t>: </a:t>
            </a:r>
            <a:r>
              <a:rPr lang="en-GB" dirty="0"/>
              <a:t>Tomas / Mentor at Move </a:t>
            </a:r>
            <a:r>
              <a:rPr lang="en-GB" dirty="0" smtClean="0"/>
              <a:t>Intermodal</a:t>
            </a:r>
          </a:p>
          <a:p>
            <a:pPr marL="27940" lvl="0" indent="0">
              <a:buNone/>
            </a:pPr>
            <a:endParaRPr lang="en" b="1" dirty="0"/>
          </a:p>
          <a:p>
            <a:pPr marL="182880" lvl="0" indent="-154940"/>
            <a:r>
              <a:rPr lang="en" b="1" dirty="0"/>
              <a:t>Feedback</a:t>
            </a:r>
            <a:r>
              <a:rPr lang="en" b="1" dirty="0" smtClean="0"/>
              <a:t>: </a:t>
            </a:r>
            <a:r>
              <a:rPr lang="en-GB" dirty="0"/>
              <a:t>This week, </a:t>
            </a:r>
            <a:r>
              <a:rPr lang="en-GB" dirty="0" err="1"/>
              <a:t>Vladislav</a:t>
            </a:r>
            <a:r>
              <a:rPr lang="en-GB" dirty="0"/>
              <a:t> made good progress in transitioning from data validation to the reporting phase. He continued testing and querying the data to minimize differences between the data mart views and the original report, and worked on improving the containers view by excluding empty records. He also started working with Bold BI, where he successfully connected Snowflake data sources and began rebuilding the report views. The collaboration with Sven during the initial Bold BI setup was effective and helped accelerate the reporting work</a:t>
            </a:r>
            <a:r>
              <a:rPr lang="en-GB" dirty="0" smtClean="0"/>
              <a:t>.</a:t>
            </a:r>
          </a:p>
          <a:p>
            <a:pPr marL="27940" lvl="0" indent="0">
              <a:buNone/>
            </a:pPr>
            <a:endParaRPr lang="en" dirty="0"/>
          </a:p>
          <a:p>
            <a:pPr marL="182880" lvl="0" indent="-154940"/>
            <a:r>
              <a:rPr lang="en" b="1" dirty="0"/>
              <a:t>Related to what task: </a:t>
            </a:r>
            <a:r>
              <a:rPr lang="en-GB" dirty="0"/>
              <a:t>Testing and querying data, reducing data discrepancies, and introducing the reporting layer in Bold BI</a:t>
            </a:r>
            <a:r>
              <a:rPr lang="en-GB" dirty="0" smtClean="0"/>
              <a:t>.</a:t>
            </a:r>
          </a:p>
          <a:p>
            <a:pPr marL="27940" lvl="0" indent="0">
              <a:buNone/>
            </a:pPr>
            <a:endParaRPr lang="en" b="1" dirty="0"/>
          </a:p>
          <a:p>
            <a:pPr marL="182880" lvl="0" indent="-154940"/>
            <a:r>
              <a:rPr lang="en" b="1" dirty="0"/>
              <a:t>Response/action coming forward from this: </a:t>
            </a:r>
            <a:r>
              <a:rPr lang="en-GB" dirty="0"/>
              <a:t>Continue rebuilding the report in Bold BI, further reduce remaining data differences, and validate the report outputs against the source data to ensure consistency and accuracy.</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a:t>
            </a:r>
            <a:endParaRPr dirty="0"/>
          </a:p>
        </p:txBody>
      </p:sp>
    </p:spTree>
    <p:extLst>
      <p:ext uri="{BB962C8B-B14F-4D97-AF65-F5344CB8AC3E}">
        <p14:creationId xmlns:p14="http://schemas.microsoft.com/office/powerpoint/2010/main" val="2759000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10 -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162" name="Google Shape;162;p20"/>
          <p:cNvSpPr txBox="1">
            <a:spLocks noGrp="1"/>
          </p:cNvSpPr>
          <p:nvPr>
            <p:ph type="subTitle" idx="1"/>
          </p:nvPr>
        </p:nvSpPr>
        <p:spPr>
          <a:xfrm>
            <a:off x="182875" y="642525"/>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4" y="945497"/>
            <a:ext cx="4521555" cy="3918267"/>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indent="0">
              <a:buNone/>
            </a:pPr>
            <a:r>
              <a:rPr lang="en-GB" dirty="0"/>
              <a:t>An action point for next week is to continue rebuilding the report in Bold BI, further reduce data differences, and validate the report outputs against the source data.</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on rebuilding the report structure in Bold BI and created several widgets, including loading meters per container and subcontractors in IT and NL. Since the SQL queries from </a:t>
            </a:r>
            <a:r>
              <a:rPr lang="en-GB" dirty="0" err="1"/>
              <a:t>Transpas</a:t>
            </a:r>
            <a:r>
              <a:rPr lang="en-GB" dirty="0"/>
              <a:t> were not yet available, I experimented with different SQL queries for the data mart views and explored the </a:t>
            </a:r>
            <a:r>
              <a:rPr lang="en-GB" dirty="0" err="1"/>
              <a:t>Transpas</a:t>
            </a:r>
            <a:r>
              <a:rPr lang="en-GB" dirty="0"/>
              <a:t> TMS system to locate the relevant queries. I also had multiple meetings with Sven to discuss where the SQL queries could be found and how to align the Move dataset with </a:t>
            </a:r>
            <a:r>
              <a:rPr lang="en-GB" dirty="0" err="1"/>
              <a:t>Transpas</a:t>
            </a:r>
            <a:r>
              <a:rPr lang="en-GB" dirty="0"/>
              <a:t> data. Additionally, I prepared a detailed email to Richard from Van </a:t>
            </a:r>
            <a:r>
              <a:rPr lang="en-GB" dirty="0" err="1"/>
              <a:t>Dijk</a:t>
            </a:r>
            <a:r>
              <a:rPr lang="en-GB" dirty="0"/>
              <a:t> explaining which SQL queries were needed to complete the reports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r>
              <a:rPr lang="en-GB" sz="900" dirty="0"/>
              <a:t>Rebuilt the report structure in Bold BI</a:t>
            </a:r>
            <a:r>
              <a:rPr lang="en-GB" sz="900" dirty="0" smtClean="0"/>
              <a:t>.</a:t>
            </a:r>
          </a:p>
          <a:p>
            <a:pPr marL="182880" lvl="0" indent="-154940"/>
            <a:r>
              <a:rPr lang="en-GB" sz="900" dirty="0"/>
              <a:t>Created report widgets for loading meters per </a:t>
            </a:r>
            <a:r>
              <a:rPr lang="en-GB" sz="900" dirty="0" smtClean="0"/>
              <a:t>container, subcontractors.</a:t>
            </a:r>
          </a:p>
          <a:p>
            <a:pPr marL="182880" lvl="0" indent="-154940"/>
            <a:r>
              <a:rPr lang="en-GB" sz="900" dirty="0"/>
              <a:t>Experimented with SQL queries for the data mart views</a:t>
            </a:r>
            <a:r>
              <a:rPr lang="en-GB" sz="900" dirty="0" smtClean="0"/>
              <a:t>.</a:t>
            </a:r>
          </a:p>
          <a:p>
            <a:pPr marL="182880" lvl="0" indent="-154940"/>
            <a:r>
              <a:rPr lang="en-GB" sz="900" dirty="0"/>
              <a:t>Explored SQL queries in the </a:t>
            </a:r>
            <a:r>
              <a:rPr lang="en-GB" sz="900" dirty="0" err="1"/>
              <a:t>Transpas</a:t>
            </a:r>
            <a:r>
              <a:rPr lang="en-GB" sz="900" dirty="0"/>
              <a:t> TMS system</a:t>
            </a:r>
            <a:r>
              <a:rPr lang="en-GB" sz="900" dirty="0" smtClean="0"/>
              <a:t>.</a:t>
            </a:r>
          </a:p>
          <a:p>
            <a:pPr marL="182880" lvl="0" indent="-154940"/>
            <a:r>
              <a:rPr lang="en-GB" sz="900" dirty="0"/>
              <a:t>Followed a </a:t>
            </a:r>
            <a:r>
              <a:rPr lang="en-GB" sz="900" dirty="0" err="1" smtClean="0"/>
              <a:t>youtube</a:t>
            </a:r>
            <a:r>
              <a:rPr lang="en-GB" sz="900" dirty="0" smtClean="0"/>
              <a:t> course </a:t>
            </a:r>
            <a:r>
              <a:rPr lang="en-GB" sz="900" dirty="0"/>
              <a:t>on SQL data manipulation to support the mapping work</a:t>
            </a:r>
            <a:r>
              <a:rPr lang="en-GB" sz="900" dirty="0" smtClean="0"/>
              <a:t>.</a:t>
            </a:r>
          </a:p>
          <a:p>
            <a:pPr marL="182880" lvl="0" indent="-154940"/>
            <a:r>
              <a:rPr lang="en-GB" sz="900" dirty="0" smtClean="0">
                <a:hlinkClick r:id="rId3"/>
              </a:rPr>
              <a:t>Company_Evaluation_Form_Week_10</a:t>
            </a:r>
            <a:endParaRPr lang="en-GB" sz="900" dirty="0" smtClean="0"/>
          </a:p>
          <a:p>
            <a:pPr marL="182880" lvl="0" indent="-154940"/>
            <a:r>
              <a:rPr lang="en-GB" u="sng" dirty="0">
                <a:hlinkClick r:id="rId4"/>
              </a:rPr>
              <a:t>Watched a </a:t>
            </a:r>
            <a:r>
              <a:rPr lang="en-GB" u="sng" dirty="0" err="1">
                <a:hlinkClick r:id="rId4"/>
              </a:rPr>
              <a:t>youtube</a:t>
            </a:r>
            <a:r>
              <a:rPr lang="en-GB" u="sng" dirty="0">
                <a:hlinkClick r:id="rId4"/>
              </a:rPr>
              <a:t> video - SQL Course for Beginners</a:t>
            </a:r>
            <a:r>
              <a:rPr lang="en-GB" sz="900" dirty="0"/>
              <a:t> </a:t>
            </a:r>
            <a:endParaRPr lang="en-GB" sz="900" dirty="0" smtClean="0"/>
          </a:p>
          <a:p>
            <a:pPr marL="182880" lvl="0" indent="-154940"/>
            <a:endParaRPr sz="90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focused on progressing the reporting layer while addressing data extraction challenges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Rebuilding the report in Bold BI and creating the report widgets progressed smoothly. The discussions with Sven helped clarify where and how the required SQL queries could be obtained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The lack of available SQL queries from </a:t>
            </a:r>
            <a:r>
              <a:rPr lang="en-GB" dirty="0" err="1"/>
              <a:t>Transpas</a:t>
            </a:r>
            <a:r>
              <a:rPr lang="en-GB" dirty="0"/>
              <a:t> slowed down the completion of the data mart views, requiring additional investigation and experimentation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rebuild reports in Bold BI, design report widgets, explore SQL queries within a TMS system, and align datasets between different systems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obtain the required SQL queries from </a:t>
            </a:r>
            <a:r>
              <a:rPr lang="en-GB" dirty="0" err="1"/>
              <a:t>Transpas</a:t>
            </a:r>
            <a:r>
              <a:rPr lang="en-GB" dirty="0"/>
              <a:t>, finalize the data mart views, and continue refining the report in Bold BI using validated data.</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10</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54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10 -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4" y="1152697"/>
            <a:ext cx="4887315" cy="3812400"/>
          </a:xfrm>
          <a:prstGeom prst="rect">
            <a:avLst/>
          </a:prstGeom>
        </p:spPr>
        <p:txBody>
          <a:bodyPr spcFirstLastPara="1" wrap="square" lIns="91425" tIns="91425" rIns="91425" bIns="91425" anchor="t" anchorCtr="0">
            <a:noAutofit/>
          </a:bodyPr>
          <a:lstStyle/>
          <a:p>
            <a:pPr marL="182880" lvl="0" indent="-154940"/>
            <a:r>
              <a:rPr lang="en-GB" b="1" dirty="0"/>
              <a:t>D</a:t>
            </a:r>
            <a:r>
              <a:rPr lang="en" b="1" dirty="0"/>
              <a:t>ate</a:t>
            </a:r>
            <a:r>
              <a:rPr lang="en" b="1" dirty="0" smtClean="0"/>
              <a:t>: </a:t>
            </a:r>
            <a:r>
              <a:rPr lang="en-GB" dirty="0"/>
              <a:t>10 November 2025</a:t>
            </a:r>
            <a:endParaRPr lang="en" b="1" dirty="0"/>
          </a:p>
          <a:p>
            <a:pPr marL="182880" lvl="0" indent="-154940" algn="l" rtl="0">
              <a:spcBef>
                <a:spcPts val="0"/>
              </a:spcBef>
              <a:spcAft>
                <a:spcPts val="0"/>
              </a:spcAft>
              <a:buSzPts val="1000"/>
              <a:buChar char="●"/>
            </a:pPr>
            <a:r>
              <a:rPr lang="en" b="1" dirty="0"/>
              <a:t>Feedback from</a:t>
            </a:r>
            <a:r>
              <a:rPr lang="en" b="1" dirty="0" smtClean="0"/>
              <a:t>: </a:t>
            </a:r>
            <a:r>
              <a:rPr lang="en" dirty="0" smtClean="0"/>
              <a:t>Sven and Tomas</a:t>
            </a:r>
          </a:p>
          <a:p>
            <a:pPr marL="27940" lvl="0" indent="0" algn="l" rtl="0">
              <a:spcBef>
                <a:spcPts val="0"/>
              </a:spcBef>
              <a:spcAft>
                <a:spcPts val="0"/>
              </a:spcAft>
              <a:buSzPts val="1000"/>
              <a:buNone/>
            </a:pPr>
            <a:endParaRPr lang="en" dirty="0"/>
          </a:p>
          <a:p>
            <a:pPr marL="182880" lvl="0" indent="-154940"/>
            <a:r>
              <a:rPr lang="en" b="1" dirty="0" smtClean="0"/>
              <a:t>Feedback: </a:t>
            </a:r>
            <a:r>
              <a:rPr lang="en-GB" dirty="0"/>
              <a:t>During Week 10, </a:t>
            </a:r>
            <a:r>
              <a:rPr lang="en-GB" dirty="0" err="1"/>
              <a:t>Vladislav</a:t>
            </a:r>
            <a:r>
              <a:rPr lang="en-GB" dirty="0"/>
              <a:t> continued to show strong technical engagement and made good progress on rebuilding the report in Bold BI and working on the required data structures. His collaboration with the internal team was evaluated very positively, and his communication during meetings was clear and constructive. From a technical perspective, he works independently and demonstrates a good level of problem-solving ability, especially when experimenting with SQL queries and aligning data between </a:t>
            </a:r>
            <a:r>
              <a:rPr lang="en-GB" dirty="0" smtClean="0"/>
              <a:t>systems</a:t>
            </a:r>
            <a:r>
              <a:rPr lang="en-GB" dirty="0" smtClean="0"/>
              <a:t>. One </a:t>
            </a:r>
            <a:r>
              <a:rPr lang="en-GB" dirty="0"/>
              <a:t>point for further improvement is to involve external stakeholders more proactively when information is missing or unclear, particularly when dependencies exist on external systems or data providers. Overall, </a:t>
            </a:r>
            <a:r>
              <a:rPr lang="en-GB" dirty="0" err="1"/>
              <a:t>Vladislav</a:t>
            </a:r>
            <a:r>
              <a:rPr lang="en-GB" dirty="0"/>
              <a:t> is perceived as a pleasant and calm team member with good work ethics, who approaches tasks in a structured and professional manner</a:t>
            </a:r>
            <a:r>
              <a:rPr lang="en-GB" dirty="0" smtClean="0"/>
              <a:t>.</a:t>
            </a:r>
          </a:p>
          <a:p>
            <a:pPr marL="27940" lvl="0" indent="0">
              <a:buNone/>
            </a:pPr>
            <a:endParaRPr lang="en" dirty="0" smtClean="0"/>
          </a:p>
          <a:p>
            <a:pPr marL="182880" lvl="0" indent="-154940"/>
            <a:r>
              <a:rPr lang="en" b="1" dirty="0" smtClean="0"/>
              <a:t>Related </a:t>
            </a:r>
            <a:r>
              <a:rPr lang="en" b="1" dirty="0"/>
              <a:t>to what task: </a:t>
            </a:r>
            <a:r>
              <a:rPr lang="en-GB" dirty="0"/>
              <a:t>Rebuilding the report in Bold BI, experimenting with SQL queries for data mart views, and aligning data sources between systems</a:t>
            </a:r>
            <a:r>
              <a:rPr lang="en-GB" dirty="0" smtClean="0"/>
              <a:t>. Company evaluation form.</a:t>
            </a:r>
          </a:p>
          <a:p>
            <a:pPr marL="27940" lvl="0" indent="0">
              <a:buNone/>
            </a:pPr>
            <a:endParaRPr lang="en" dirty="0"/>
          </a:p>
          <a:p>
            <a:pPr marL="182880" lvl="0" indent="-154940"/>
            <a:r>
              <a:rPr lang="en" b="1" dirty="0"/>
              <a:t>Response/action coming forward from this: </a:t>
            </a:r>
            <a:r>
              <a:rPr lang="en-GB" dirty="0"/>
              <a:t>Increase proactive involvement of relevant stakeholders when external input is needed, continue strengthening independence in technical decision-making, and finalize report development once the required SQL queries are available.</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10</a:t>
            </a:r>
            <a:endParaRPr sz="2400" dirty="0"/>
          </a:p>
        </p:txBody>
      </p:sp>
    </p:spTree>
    <p:extLst>
      <p:ext uri="{BB962C8B-B14F-4D97-AF65-F5344CB8AC3E}">
        <p14:creationId xmlns:p14="http://schemas.microsoft.com/office/powerpoint/2010/main" val="408381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Log</a:t>
            </a:r>
            <a:endParaRPr dirty="0"/>
          </a:p>
          <a:p>
            <a:pPr marL="0" lvl="0" indent="0" algn="ctr" rtl="0">
              <a:spcBef>
                <a:spcPts val="0"/>
              </a:spcBef>
              <a:spcAft>
                <a:spcPts val="0"/>
              </a:spcAft>
              <a:buNone/>
            </a:pPr>
            <a:r>
              <a:rPr lang="en" dirty="0"/>
              <a:t>Structure</a:t>
            </a:r>
            <a:endParaRPr dirty="0"/>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Section A</a:t>
            </a:r>
            <a:endParaRPr sz="1400" dirty="0"/>
          </a:p>
          <a:p>
            <a:pPr marL="182880" lvl="0" indent="-180340" algn="l" rtl="0">
              <a:spcBef>
                <a:spcPts val="0"/>
              </a:spcBef>
              <a:spcAft>
                <a:spcPts val="0"/>
              </a:spcAft>
              <a:buSzPts val="1400"/>
              <a:buChar char="●"/>
            </a:pPr>
            <a:r>
              <a:rPr lang="en" sz="1400" dirty="0"/>
              <a:t>Starting this block</a:t>
            </a:r>
            <a:endParaRPr sz="1400" dirty="0"/>
          </a:p>
          <a:p>
            <a:pPr marL="182880" lvl="0" indent="-180340" algn="l" rtl="0">
              <a:spcBef>
                <a:spcPts val="0"/>
              </a:spcBef>
              <a:spcAft>
                <a:spcPts val="0"/>
              </a:spcAft>
              <a:buSzPts val="1400"/>
              <a:buChar char="●"/>
            </a:pPr>
            <a:r>
              <a:rPr lang="en" sz="1400" dirty="0"/>
              <a:t>Goals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Section B </a:t>
            </a:r>
            <a:endParaRPr sz="1400" dirty="0"/>
          </a:p>
          <a:p>
            <a:pPr marL="182880" lvl="0" indent="-180340" algn="l" rtl="0">
              <a:spcBef>
                <a:spcPts val="0"/>
              </a:spcBef>
              <a:spcAft>
                <a:spcPts val="0"/>
              </a:spcAft>
              <a:buSzPts val="1400"/>
              <a:buChar char="●"/>
            </a:pPr>
            <a:r>
              <a:rPr lang="en" sz="1400" dirty="0"/>
              <a:t>Week log section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Section C</a:t>
            </a:r>
            <a:endParaRPr sz="1400" dirty="0"/>
          </a:p>
          <a:p>
            <a:pPr marL="182880" lvl="0" indent="-180340" algn="l" rtl="0">
              <a:spcBef>
                <a:spcPts val="0"/>
              </a:spcBef>
              <a:spcAft>
                <a:spcPts val="0"/>
              </a:spcAft>
              <a:buSzPts val="1400"/>
              <a:buChar char="●"/>
            </a:pPr>
            <a:r>
              <a:rPr lang="en-GB" sz="1400" dirty="0"/>
              <a:t>ILO section</a:t>
            </a:r>
          </a:p>
          <a:p>
            <a:pPr marL="182880" lvl="0" indent="-180340" algn="l" rtl="0">
              <a:spcBef>
                <a:spcPts val="0"/>
              </a:spcBef>
              <a:spcAft>
                <a:spcPts val="0"/>
              </a:spcAft>
              <a:buSzPts val="1400"/>
              <a:buChar char="●"/>
            </a:pPr>
            <a:endParaRPr lang="en" sz="1400" dirty="0"/>
          </a:p>
          <a:p>
            <a:pPr marL="2540" lvl="0" indent="0" algn="l" rtl="0">
              <a:spcBef>
                <a:spcPts val="0"/>
              </a:spcBef>
              <a:spcAft>
                <a:spcPts val="0"/>
              </a:spcAft>
              <a:buSzPts val="1400"/>
            </a:pPr>
            <a:r>
              <a:rPr lang="en" sz="1400" dirty="0"/>
              <a:t>Section D</a:t>
            </a:r>
          </a:p>
          <a:p>
            <a:pPr marL="182880" lvl="0" indent="-180340" algn="l" rtl="0">
              <a:spcBef>
                <a:spcPts val="0"/>
              </a:spcBef>
              <a:spcAft>
                <a:spcPts val="0"/>
              </a:spcAft>
              <a:buSzPts val="1400"/>
              <a:buChar char="●"/>
            </a:pPr>
            <a:r>
              <a:rPr lang="en" sz="1400" dirty="0"/>
              <a:t>Block reflection</a:t>
            </a:r>
          </a:p>
          <a:p>
            <a:pPr marL="2540" lvl="0" indent="0" algn="l" rtl="0">
              <a:spcBef>
                <a:spcPts val="0"/>
              </a:spcBef>
              <a:spcAft>
                <a:spcPts val="0"/>
              </a:spcAft>
              <a:buSzPts val="1400"/>
            </a:pPr>
            <a:endParaRPr lang="en" sz="1400" dirty="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 i="1" dirty="0"/>
              <a:t>Must be completed in </a:t>
            </a:r>
            <a:r>
              <a:rPr lang="en" i="1" u="sng" dirty="0"/>
              <a:t>week 1</a:t>
            </a:r>
            <a:endParaRPr i="1" u="sng" dirty="0"/>
          </a:p>
          <a:p>
            <a:pPr marL="0" lvl="0" indent="0" algn="l" rtl="0">
              <a:spcBef>
                <a:spcPts val="800"/>
              </a:spcBef>
              <a:spcAft>
                <a:spcPts val="0"/>
              </a:spcAft>
              <a:buNone/>
            </a:pPr>
            <a:r>
              <a:rPr lang="en" dirty="0"/>
              <a:t>Your plan describes your goals for the placement. Starting with where you are right now, where do you want to be at the end of the placement? I.e. what role(s) will you take responsibility for, and how will you demonstrate progress relevant to the ILOs for this placement? What tasks and deliverables are best aligned with your role and </a:t>
            </a:r>
            <a:r>
              <a:rPr lang="en"/>
              <a:t>the project?</a:t>
            </a:r>
            <a:endParaRPr dirty="0"/>
          </a:p>
          <a:p>
            <a:pPr marL="0" lvl="0" indent="0" algn="l" rtl="0">
              <a:spcBef>
                <a:spcPts val="800"/>
              </a:spcBef>
              <a:spcAft>
                <a:spcPts val="0"/>
              </a:spcAft>
              <a:buNone/>
            </a:pPr>
            <a:r>
              <a:rPr lang="en" sz="1200" b="1" u="sng" dirty="0"/>
              <a:t>Section B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week,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D.)</a:t>
            </a:r>
          </a:p>
          <a:p>
            <a:pPr marL="0" lvl="0" indent="0" algn="l" rtl="0">
              <a:spcBef>
                <a:spcPts val="800"/>
              </a:spcBef>
              <a:spcAft>
                <a:spcPts val="0"/>
              </a:spcAft>
              <a:buNone/>
            </a:pPr>
            <a:r>
              <a:rPr lang="en-US" sz="1200" b="1" u="sng" dirty="0"/>
              <a:t>Section B - ILO’s		</a:t>
            </a:r>
            <a:r>
              <a:rPr lang="en-US" i="1" dirty="0"/>
              <a:t>Must be completed in </a:t>
            </a:r>
            <a:r>
              <a:rPr lang="en-US" i="1" u="sng" dirty="0"/>
              <a:t>week 20</a:t>
            </a:r>
            <a:r>
              <a:rPr lang="en-US" i="1" dirty="0"/>
              <a:t> but should be updated </a:t>
            </a:r>
            <a:r>
              <a:rPr lang="en-US" i="1" u="sng" dirty="0"/>
              <a:t>regularly</a:t>
            </a:r>
          </a:p>
          <a:p>
            <a:pPr marL="0" lvl="0" indent="0" algn="l" rtl="0">
              <a:spcBef>
                <a:spcPts val="800"/>
              </a:spcBef>
              <a:spcAft>
                <a:spcPts val="0"/>
              </a:spcAft>
              <a:buNone/>
            </a:pPr>
            <a:r>
              <a:rPr lang="en-US" dirty="0"/>
              <a:t>This is where you link your evidence to each of the Intended Learning Outcomes of this placement.</a:t>
            </a:r>
            <a:endParaRPr dirty="0"/>
          </a:p>
          <a:p>
            <a:pPr marL="0" lvl="0" indent="0" algn="l" rtl="0">
              <a:spcBef>
                <a:spcPts val="800"/>
              </a:spcBef>
              <a:spcAft>
                <a:spcPts val="0"/>
              </a:spcAft>
              <a:buNone/>
            </a:pPr>
            <a:r>
              <a:rPr lang="en" sz="1200" b="1" u="sng" dirty="0"/>
              <a:t>Section C - Reflection	</a:t>
            </a:r>
            <a:r>
              <a:rPr lang="en" i="1" dirty="0"/>
              <a:t>Must be completed in </a:t>
            </a:r>
            <a:r>
              <a:rPr lang="en" i="1" u="sng" dirty="0"/>
              <a:t>week 20</a:t>
            </a:r>
            <a:endParaRPr i="1" u="sng" dirty="0"/>
          </a:p>
          <a:p>
            <a:pPr marL="0" lvl="0" indent="0" algn="l" rtl="0">
              <a:spcBef>
                <a:spcPts val="800"/>
              </a:spcBef>
              <a:spcAft>
                <a:spcPts val="800"/>
              </a:spcAft>
              <a:buNone/>
            </a:pPr>
            <a:r>
              <a:rPr lang="en" dirty="0"/>
              <a:t>Summative reflection on your progress during your placement including a critical assessment of everything you did and learned during the placement. This is a comprehensive review of everything recorded in Section B and C,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1745053"/>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accent6">
                    <a:lumMod val="75000"/>
                  </a:schemeClr>
                </a:solidFill>
              </a:rPr>
              <a:t>You are halfway there!</a:t>
            </a:r>
            <a:endParaRPr b="1" dirty="0">
              <a:solidFill>
                <a:schemeClr val="accent6">
                  <a:lumMod val="75000"/>
                </a:schemeClr>
              </a:solidFill>
            </a:endParaRP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t>You are now halfway your placement period, congratulations! Hopefully, you have learned a lot already by now and you have found your way around the company and the team you are working with. As a reminder, do not forget about the following deliverables:</a:t>
            </a:r>
          </a:p>
          <a:p>
            <a:pPr marL="0" lvl="0" indent="0" algn="l" rtl="0">
              <a:spcBef>
                <a:spcPts val="0"/>
              </a:spcBef>
              <a:spcAft>
                <a:spcPts val="0"/>
              </a:spcAft>
              <a:buNone/>
            </a:pPr>
            <a:endParaRPr lang="en-GB" sz="1200" b="1" dirty="0"/>
          </a:p>
          <a:p>
            <a:pPr algn="l" rtl="0" fontAlgn="base">
              <a:buFont typeface="+mj-lt"/>
              <a:buAutoNum type="arabicPeriod"/>
            </a:pPr>
            <a:r>
              <a:rPr lang="en-GB" sz="1200" dirty="0"/>
              <a:t>Remind your company supervisor about the 10</a:t>
            </a:r>
            <a:r>
              <a:rPr lang="en-GB" sz="1200" baseline="30000" dirty="0"/>
              <a:t>th</a:t>
            </a:r>
            <a:r>
              <a:rPr lang="en-GB" sz="1200" dirty="0"/>
              <a:t> week assessment. They should fill in the assessment sheet provided and discuss their outcomes with you. Reflect on their feedback and see how you can improve yourself for the second half of your placement period. Afterwards, your supervisor needs to send the signed version to your </a:t>
            </a:r>
            <a:r>
              <a:rPr lang="en-GB" sz="1200" dirty="0" err="1"/>
              <a:t>BUas</a:t>
            </a:r>
            <a:r>
              <a:rPr lang="en-GB" sz="1200" dirty="0"/>
              <a:t> supervisor! ​</a:t>
            </a:r>
            <a:br>
              <a:rPr lang="en-GB" sz="1200" dirty="0"/>
            </a:br>
            <a:r>
              <a:rPr lang="en-GB" sz="1200" dirty="0"/>
              <a:t>​</a:t>
            </a:r>
          </a:p>
          <a:p>
            <a:pPr algn="l" rtl="0" fontAlgn="base">
              <a:buFont typeface="+mj-lt"/>
              <a:buAutoNum type="arabicPeriod"/>
            </a:pPr>
            <a:r>
              <a:rPr lang="en-GB" sz="1200" dirty="0"/>
              <a:t>Plan a meeting with your Buas supervisor to discuss the progress of your placement. </a:t>
            </a:r>
            <a:br>
              <a:rPr lang="en-GB" sz="1200" dirty="0"/>
            </a:br>
            <a:endParaRPr lang="en-GB" sz="1200" dirty="0"/>
          </a:p>
          <a:p>
            <a:pPr algn="l" rtl="0" fontAlgn="base">
              <a:buFont typeface="+mj-lt"/>
              <a:buAutoNum type="arabicPeriod"/>
            </a:pPr>
            <a:r>
              <a:rPr lang="en-GB" sz="1200" dirty="0"/>
              <a:t>Do not forget to update your learning log! Make sure that the log is accessible for your Buas supervisor so they can have a look at your progress.</a:t>
            </a:r>
          </a:p>
          <a:p>
            <a:pPr algn="l" rtl="0" fontAlgn="base">
              <a:buFont typeface="+mj-lt"/>
              <a:buAutoNum type="arabicPeriod"/>
            </a:pPr>
            <a:endParaRPr lang="en-GB" sz="1200" dirty="0"/>
          </a:p>
          <a:p>
            <a:pPr algn="l" rtl="0" fontAlgn="base">
              <a:buFont typeface="+mj-lt"/>
              <a:buAutoNum type="arabicPeriod"/>
            </a:pPr>
            <a:r>
              <a:rPr lang="en-GB" sz="1200" dirty="0"/>
              <a:t>Start writing on your report; check Brightspace for the guidelines.</a:t>
            </a:r>
          </a:p>
          <a:p>
            <a:pPr algn="l" rtl="0" fontAlgn="base">
              <a:buFont typeface="+mj-lt"/>
              <a:buAutoNum type="arabicPeriod"/>
            </a:pPr>
            <a:endParaRPr lang="en-GB" sz="1200" dirty="0"/>
          </a:p>
          <a:p>
            <a:pPr algn="l" rtl="0" fontAlgn="base">
              <a:buFont typeface="+mj-lt"/>
              <a:buAutoNum type="arabicPeriod"/>
            </a:pPr>
            <a:r>
              <a:rPr lang="en-GB" sz="1200" dirty="0"/>
              <a:t>Above all, don’t be shy! Ask all the questions that pop up and have coffee with your coworkers to learn about their career path and their education. You are there to learn, make the most of it!</a:t>
            </a:r>
            <a:endParaRPr lang="en-GB" dirty="0"/>
          </a:p>
          <a:p>
            <a:pPr marL="0" lvl="0" indent="0" algn="l" rtl="0">
              <a:spcBef>
                <a:spcPts val="0"/>
              </a:spcBef>
              <a:spcAft>
                <a:spcPts val="0"/>
              </a:spcAft>
              <a:buNone/>
            </a:pPr>
            <a:endParaRPr lang="en-GB" sz="1200" dirty="0"/>
          </a:p>
        </p:txBody>
      </p:sp>
    </p:spTree>
    <p:extLst>
      <p:ext uri="{BB962C8B-B14F-4D97-AF65-F5344CB8AC3E}">
        <p14:creationId xmlns:p14="http://schemas.microsoft.com/office/powerpoint/2010/main" val="251621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resolve access issues, restore the working environment, and continue progressing with data mapping and the creation of a new data mart view</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At the start of the week, I faced significant access issues related to the VPN and connecting to </a:t>
            </a:r>
            <a:r>
              <a:rPr lang="en-GB" dirty="0" err="1"/>
              <a:t>Matillion</a:t>
            </a:r>
            <a:r>
              <a:rPr lang="en-GB" dirty="0"/>
              <a:t>, which blocked productive work for a full day. Together with Sven and the IT administrators, the issue was investigated and resolved by accessing </a:t>
            </a:r>
            <a:r>
              <a:rPr lang="en-GB" dirty="0" err="1"/>
              <a:t>Matillion</a:t>
            </a:r>
            <a:r>
              <a:rPr lang="en-GB" dirty="0"/>
              <a:t> through the virtual environment of </a:t>
            </a:r>
            <a:r>
              <a:rPr lang="en-GB" dirty="0" err="1" smtClean="0"/>
              <a:t>Ixolution</a:t>
            </a:r>
            <a:r>
              <a:rPr lang="en-GB" dirty="0" smtClean="0"/>
              <a:t> </a:t>
            </a:r>
            <a:r>
              <a:rPr lang="en-GB" dirty="0"/>
              <a:t>(MOVE’s TMS system). Once access was restored, I continued working on data mapping, focusing on column renaming, and started developing a new data mart view to serve as the source for the mapping on a dossier (order) level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smtClean="0"/>
          </a:p>
          <a:p>
            <a:pPr marL="182880" lvl="0" indent="-154940"/>
            <a:r>
              <a:rPr lang="en-GB" sz="900" dirty="0"/>
              <a:t>Investigated and resolved VPN and </a:t>
            </a:r>
            <a:r>
              <a:rPr lang="en-GB" sz="900" dirty="0" err="1"/>
              <a:t>Matillion</a:t>
            </a:r>
            <a:r>
              <a:rPr lang="en-GB" sz="900" dirty="0"/>
              <a:t> access issues in collaboration with IT and Sven</a:t>
            </a:r>
            <a:r>
              <a:rPr lang="en-GB" sz="900" dirty="0" smtClean="0"/>
              <a:t>.</a:t>
            </a:r>
          </a:p>
          <a:p>
            <a:pPr marL="182880" lvl="0" indent="-154940"/>
            <a:r>
              <a:rPr lang="en-GB" sz="900" dirty="0"/>
              <a:t>Restored access to </a:t>
            </a:r>
            <a:r>
              <a:rPr lang="en-GB" sz="900" dirty="0" err="1"/>
              <a:t>Matillion</a:t>
            </a:r>
            <a:r>
              <a:rPr lang="en-GB" sz="900" dirty="0"/>
              <a:t> via the </a:t>
            </a:r>
            <a:r>
              <a:rPr lang="en-GB" sz="900" dirty="0" err="1" smtClean="0"/>
              <a:t>Ixolution</a:t>
            </a:r>
            <a:r>
              <a:rPr lang="en-GB" sz="900" dirty="0" smtClean="0"/>
              <a:t> </a:t>
            </a:r>
            <a:r>
              <a:rPr lang="en-GB" sz="900" dirty="0"/>
              <a:t>virtual environment</a:t>
            </a:r>
            <a:r>
              <a:rPr lang="en-GB" sz="900" dirty="0" smtClean="0"/>
              <a:t>.</a:t>
            </a:r>
          </a:p>
          <a:p>
            <a:pPr marL="182880" lvl="0" indent="-154940"/>
            <a:r>
              <a:rPr lang="en-GB" sz="900" dirty="0"/>
              <a:t>Continued working on data mapping, focusing on column renaming</a:t>
            </a:r>
            <a:r>
              <a:rPr lang="en-GB" sz="900" dirty="0" smtClean="0"/>
              <a:t>.</a:t>
            </a:r>
          </a:p>
          <a:p>
            <a:pPr marL="182880" lvl="0" indent="-154940"/>
            <a:r>
              <a:rPr lang="en-GB" sz="900" dirty="0"/>
              <a:t>Started developing a new data mart view as the source for the mapping</a:t>
            </a:r>
            <a:r>
              <a:rPr lang="en-GB" sz="900" dirty="0" smtClean="0"/>
              <a:t>.</a:t>
            </a:r>
          </a:p>
          <a:p>
            <a:pPr marL="182880" lvl="0" indent="-154940"/>
            <a:r>
              <a:rPr lang="en-GB" sz="900" dirty="0"/>
              <a:t>Defined the data mart view at a dossier (order) level.</a:t>
            </a:r>
            <a:endParaRPr sz="90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started with technical difficulties, but once the access issues were resolved, progress continued as planned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Resolving the access issue allowed work to continue without further interruptions. The progress on data mapping and the creation of a new data mart view helped stabilize the foundation for the next phase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The VPN and </a:t>
            </a:r>
            <a:r>
              <a:rPr lang="en-GB" dirty="0" err="1"/>
              <a:t>Matillion</a:t>
            </a:r>
            <a:r>
              <a:rPr lang="en-GB" dirty="0"/>
              <a:t> access problems caused a full day of delay and required additional coordination with IT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troubleshoot access issues in a corporate IT environment, work with virtual environments to regain access, and further refine data mapping at a detailed, order-level granularity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continue expanding the data mapping with additional calculated columns and further develop the data mart views to support the reporting requirements.</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11</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53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17 November 2025</a:t>
            </a:r>
            <a:endParaRPr lang="en" dirty="0"/>
          </a:p>
          <a:p>
            <a:pPr marL="182880" lvl="0" indent="-154940"/>
            <a:r>
              <a:rPr lang="en" b="1" dirty="0"/>
              <a:t>Feedback from</a:t>
            </a:r>
            <a:r>
              <a:rPr lang="en" b="1" dirty="0" smtClean="0"/>
              <a:t>: </a:t>
            </a:r>
            <a:r>
              <a:rPr lang="en-GB" dirty="0"/>
              <a:t>Tomas / Mentor at Move </a:t>
            </a:r>
            <a:r>
              <a:rPr lang="en-GB" dirty="0" smtClean="0"/>
              <a:t>Intermodal</a:t>
            </a:r>
          </a:p>
          <a:p>
            <a:pPr marL="27940" lvl="0" indent="0">
              <a:buNone/>
            </a:pPr>
            <a:endParaRPr lang="en" dirty="0"/>
          </a:p>
          <a:p>
            <a:pPr marL="182880" lvl="0" indent="-154940"/>
            <a:r>
              <a:rPr lang="en" b="1" dirty="0"/>
              <a:t>Feedback</a:t>
            </a:r>
            <a:r>
              <a:rPr lang="en" b="1" dirty="0" smtClean="0"/>
              <a:t>: </a:t>
            </a:r>
            <a:r>
              <a:rPr lang="en-GB" dirty="0"/>
              <a:t>This week, </a:t>
            </a:r>
            <a:r>
              <a:rPr lang="en-GB" dirty="0" err="1"/>
              <a:t>Vladislav</a:t>
            </a:r>
            <a:r>
              <a:rPr lang="en-GB" dirty="0"/>
              <a:t> handled an unexpected technical setback in a professional and proactive manner. He encountered VPN and </a:t>
            </a:r>
            <a:r>
              <a:rPr lang="en-GB" dirty="0" err="1"/>
              <a:t>Matillion</a:t>
            </a:r>
            <a:r>
              <a:rPr lang="en-GB" dirty="0"/>
              <a:t> access issues that blocked work at the start of the week, but worked closely with Sven and the IT administrators to identify and resolve the problem. Once access was restored through the </a:t>
            </a:r>
            <a:r>
              <a:rPr lang="en-GB" dirty="0" err="1" smtClean="0"/>
              <a:t>Ixolution</a:t>
            </a:r>
            <a:r>
              <a:rPr lang="en-GB" dirty="0" smtClean="0"/>
              <a:t> </a:t>
            </a:r>
            <a:r>
              <a:rPr lang="en-GB" dirty="0"/>
              <a:t>virtual environment, he quickly resumed his tasks and made solid progress on data mapping and the development of a new data mart view at dossier level. His ability to stay focused and productive after the disruption reflects good problem-solving skills and resilience</a:t>
            </a:r>
            <a:r>
              <a:rPr lang="en-GB" dirty="0" smtClean="0"/>
              <a:t>.</a:t>
            </a:r>
          </a:p>
          <a:p>
            <a:pPr marL="27940" lvl="0" indent="0">
              <a:buNone/>
            </a:pPr>
            <a:endParaRPr lang="en" b="1" dirty="0"/>
          </a:p>
          <a:p>
            <a:pPr marL="182880" lvl="0" indent="-154940"/>
            <a:r>
              <a:rPr lang="en" b="1" dirty="0"/>
              <a:t>Related to what task: </a:t>
            </a:r>
            <a:r>
              <a:rPr lang="en-GB" dirty="0"/>
              <a:t>Resolving access issues, restoring the working environment, data mapping, and creating a new data mart view</a:t>
            </a:r>
            <a:r>
              <a:rPr lang="en-GB" dirty="0" smtClean="0"/>
              <a:t>.</a:t>
            </a:r>
          </a:p>
          <a:p>
            <a:pPr marL="27940" lvl="0" indent="0">
              <a:buNone/>
            </a:pPr>
            <a:endParaRPr lang="en" b="1" dirty="0"/>
          </a:p>
          <a:p>
            <a:pPr marL="182880" lvl="0" indent="-154940"/>
            <a:r>
              <a:rPr lang="en" b="1" dirty="0"/>
              <a:t>Response/action coming forward from this: </a:t>
            </a:r>
            <a:r>
              <a:rPr lang="en-GB" dirty="0"/>
              <a:t>Continue expanding the data mapping with additional calculated columns and further develop the data mart views to support the next reporting phase.</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11</a:t>
            </a:r>
            <a:endParaRPr sz="2400" dirty="0"/>
          </a:p>
        </p:txBody>
      </p:sp>
    </p:spTree>
    <p:extLst>
      <p:ext uri="{BB962C8B-B14F-4D97-AF65-F5344CB8AC3E}">
        <p14:creationId xmlns:p14="http://schemas.microsoft.com/office/powerpoint/2010/main" val="217232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12 -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4" y="1152697"/>
            <a:ext cx="4641373"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continue and deepen the data mapping process by creating calculated columns, handling date-related logic, and enriching the dataset with additional derived attributes required for reporting</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extensively on data mapping and calculations. I created multiple new calculated columns for dates, time-related metrics, and status fields, such as shipment months, years, quarters, lead times, arrival and departure times, and client-related statuses. I also added and mapped a new reference table (REF_LANE) and ensured the correct joins and mappings between the calculated data and the new table. Additionally, I participated in update meetings with mentors and Sven to align on progress and next steps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r>
              <a:rPr lang="en-GB" dirty="0"/>
              <a:t>Created calculations for country codes and zip codes</a:t>
            </a:r>
            <a:r>
              <a:rPr lang="en-GB" dirty="0" smtClean="0"/>
              <a:t>.</a:t>
            </a:r>
          </a:p>
          <a:p>
            <a:pPr marL="182880" lvl="0" indent="-154940"/>
            <a:r>
              <a:rPr lang="en-GB" dirty="0"/>
              <a:t>Built date-based derived columns (e.g. shipment month, year, quarter</a:t>
            </a:r>
            <a:r>
              <a:rPr lang="en-GB" dirty="0" smtClean="0"/>
              <a:t>).</a:t>
            </a:r>
          </a:p>
          <a:p>
            <a:pPr marL="182880" lvl="0" indent="-154940"/>
            <a:r>
              <a:rPr lang="en-GB" dirty="0"/>
              <a:t>Implemented lead-time and duration calculations (e.g. actual lead time, requested lead time, arrival and unloading times</a:t>
            </a:r>
            <a:r>
              <a:rPr lang="en-GB" dirty="0" smtClean="0"/>
              <a:t>).</a:t>
            </a:r>
          </a:p>
          <a:p>
            <a:pPr marL="182880" lvl="0" indent="-154940"/>
            <a:r>
              <a:rPr lang="en-GB" dirty="0"/>
              <a:t>Created and mapped multiple new calculated columns related to status and timing</a:t>
            </a:r>
            <a:r>
              <a:rPr lang="en-GB" dirty="0" smtClean="0"/>
              <a:t>.</a:t>
            </a:r>
          </a:p>
          <a:p>
            <a:pPr marL="182880" lvl="0" indent="-154940"/>
            <a:r>
              <a:rPr lang="en-GB" dirty="0"/>
              <a:t>Added and joined the </a:t>
            </a:r>
            <a:r>
              <a:rPr lang="en-GB" b="1" dirty="0"/>
              <a:t>REF_LANE</a:t>
            </a:r>
            <a:r>
              <a:rPr lang="en-GB" dirty="0"/>
              <a:t> table to enrich the dataset.</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and was highly focused on detailed data transformation and enrichment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Creating and validating calculated columns progressed smoothly, and the addition of the reference table improved the structure and completeness of the dataset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calculations required multiple iterations to ensure correctness, especially those involving date and time logic</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design complex calculated columns, work with time-based logic in data transformations, and integrate reference tables into an existing data model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indent="0">
              <a:buNone/>
            </a:pPr>
            <a:r>
              <a:rPr lang="en-GB" dirty="0"/>
              <a:t>An action point for next week is to validate the mapped and calculated fields through data checks, refine the joins and expressions where needed, and prepare the dataset for further integration into reporting views.</a:t>
            </a:r>
          </a:p>
          <a:p>
            <a:pPr marL="27940" lvl="0" indent="0" algn="l" rtl="0">
              <a:spcBef>
                <a:spcPts val="0"/>
              </a:spcBef>
              <a:spcAft>
                <a:spcPts val="0"/>
              </a:spcAft>
              <a:buSzPts val="1000"/>
              <a:buNone/>
            </a:pP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12</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59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12 -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25 November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Sven / Business Engineering Mentor at Move</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This week, </a:t>
            </a:r>
            <a:r>
              <a:rPr lang="en-GB" dirty="0" err="1"/>
              <a:t>Vladislav</a:t>
            </a:r>
            <a:r>
              <a:rPr lang="en-GB" dirty="0"/>
              <a:t> made strong progress in the data mapping phase by implementing a wide range of calculated columns and enriching the dataset with additional derived attributes. He worked thoroughly on date- and time-based calculations, lead-time metrics, and status-related fields, and successfully integrated the REF_LANE reference table into the data model. His structured approach to complex calculations and careful handling of joins contributed positively to the quality and consistency of the data. Communication during update meetings remained clear and effective</a:t>
            </a:r>
            <a:r>
              <a:rPr lang="en-GB" dirty="0" smtClean="0"/>
              <a:t>.</a:t>
            </a:r>
          </a:p>
          <a:p>
            <a:pPr marL="27940" lvl="0" indent="0">
              <a:buNone/>
            </a:pPr>
            <a:endParaRPr lang="en" dirty="0"/>
          </a:p>
          <a:p>
            <a:pPr marL="182880" lvl="0" indent="-154940"/>
            <a:r>
              <a:rPr lang="en" b="1" dirty="0"/>
              <a:t>Related to what task: </a:t>
            </a:r>
            <a:r>
              <a:rPr lang="en-GB" dirty="0"/>
              <a:t>Data mapping, creation of calculated columns, integration of reference tables, and data enrichment</a:t>
            </a:r>
            <a:r>
              <a:rPr lang="en-GB" dirty="0" smtClean="0"/>
              <a:t>.</a:t>
            </a:r>
          </a:p>
          <a:p>
            <a:pPr marL="27940" lvl="0" indent="0">
              <a:buNone/>
            </a:pPr>
            <a:endParaRPr lang="en" b="1" dirty="0"/>
          </a:p>
          <a:p>
            <a:pPr marL="182880" lvl="0" indent="-154940"/>
            <a:r>
              <a:rPr lang="en" b="1" dirty="0"/>
              <a:t>Response/action coming forward from this: </a:t>
            </a:r>
            <a:r>
              <a:rPr lang="en-GB" dirty="0"/>
              <a:t>Proceed with validating the calculated and mapped fields through detailed data checks, refine joins and expressions where needed, and prepare the dataset for integration into reporting views.</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12</a:t>
            </a:r>
            <a:endParaRPr sz="2400" dirty="0"/>
          </a:p>
        </p:txBody>
      </p:sp>
    </p:spTree>
    <p:extLst>
      <p:ext uri="{BB962C8B-B14F-4D97-AF65-F5344CB8AC3E}">
        <p14:creationId xmlns:p14="http://schemas.microsoft.com/office/powerpoint/2010/main" val="181100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13 -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79861" y="666115"/>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88282" y="910420"/>
            <a:ext cx="4628762" cy="4046257"/>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refine the </a:t>
            </a:r>
            <a:r>
              <a:rPr lang="en-GB" dirty="0" err="1"/>
              <a:t>vracht_rit</a:t>
            </a:r>
            <a:r>
              <a:rPr lang="en-GB" dirty="0"/>
              <a:t> view to ensure correct granularity, extend the data mapping with additional calculated fields, and perform thorough data checks to validate the results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adjusted the source of the </a:t>
            </a:r>
            <a:r>
              <a:rPr lang="en-GB" dirty="0" err="1"/>
              <a:t>vracht_rit</a:t>
            </a:r>
            <a:r>
              <a:rPr lang="en-GB" dirty="0"/>
              <a:t> view to ensure there is only one record per dossier and worked on creating a separate join to correctly retrieve the costs per dossier. I continued with data mapping by adding multiple calculated columns related to shipment details, time-based metrics, and address information. I also added an additional reference table (REF_HUB) and performed data checks to verify that the mapped values match the provided data samples. Meetings with mentors and the IT team were used to align progress and confirm the correctness of the approach</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r>
              <a:rPr lang="en-GB" sz="900" dirty="0"/>
              <a:t>Adjusted the </a:t>
            </a:r>
            <a:r>
              <a:rPr lang="en-GB" sz="900" dirty="0" err="1"/>
              <a:t>vracht_rit</a:t>
            </a:r>
            <a:r>
              <a:rPr lang="en-GB" sz="900" dirty="0"/>
              <a:t> view source to ensure one record per dossier</a:t>
            </a:r>
            <a:r>
              <a:rPr lang="en-GB" sz="900" dirty="0" smtClean="0"/>
              <a:t>.</a:t>
            </a:r>
          </a:p>
          <a:p>
            <a:pPr marL="182880" lvl="0" indent="-154940"/>
            <a:r>
              <a:rPr lang="en-GB" sz="900" dirty="0"/>
              <a:t>Created a separate join on </a:t>
            </a:r>
            <a:r>
              <a:rPr lang="en-GB" sz="900" dirty="0" err="1"/>
              <a:t>vracht_rit</a:t>
            </a:r>
            <a:r>
              <a:rPr lang="en-GB" sz="900" dirty="0"/>
              <a:t> to correctly calculate and retrieve costs per dossier</a:t>
            </a:r>
            <a:r>
              <a:rPr lang="en-GB" sz="900" dirty="0" smtClean="0"/>
              <a:t>.</a:t>
            </a:r>
          </a:p>
          <a:p>
            <a:pPr marL="182880" lvl="0" indent="-154940"/>
            <a:r>
              <a:rPr lang="en-GB" sz="900" dirty="0"/>
              <a:t>Performed data checks to verify link correctness and data accuracy</a:t>
            </a:r>
            <a:r>
              <a:rPr lang="en-GB" sz="900" dirty="0" smtClean="0"/>
              <a:t>.</a:t>
            </a:r>
          </a:p>
          <a:p>
            <a:pPr marL="182880" lvl="0" indent="-154940"/>
            <a:r>
              <a:rPr lang="en-GB" sz="900" dirty="0"/>
              <a:t>Added multiple calculated columns (e.g. shipment type, menu type, sales type, office code, number of shipments</a:t>
            </a:r>
            <a:r>
              <a:rPr lang="en-GB" sz="900" dirty="0" smtClean="0"/>
              <a:t>).</a:t>
            </a:r>
          </a:p>
          <a:p>
            <a:pPr marL="182880" lvl="0" indent="-154940"/>
            <a:r>
              <a:rPr lang="en-GB" sz="900" dirty="0"/>
              <a:t>Added and mapped the </a:t>
            </a:r>
            <a:r>
              <a:rPr lang="en-GB" sz="900" b="1" dirty="0"/>
              <a:t>REF_HUB</a:t>
            </a:r>
            <a:r>
              <a:rPr lang="en-GB" sz="900" dirty="0"/>
              <a:t> reference table</a:t>
            </a:r>
            <a:r>
              <a:rPr lang="en-GB" sz="900" dirty="0" smtClean="0"/>
              <a:t>.</a:t>
            </a:r>
          </a:p>
          <a:p>
            <a:pPr marL="182880" lvl="0" indent="-154940"/>
            <a:r>
              <a:rPr lang="en-GB" sz="900" dirty="0"/>
              <a:t>Created complex expressions for time-based calculations (departure/arrival times, delivery ranges, unloading terms).</a:t>
            </a:r>
            <a:endParaRPr sz="90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and was focused on refining data accuracy and improving the correctness of the reporting logic</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Ensuring one record per dossier and separating the cost calculations significantly improved data consistency. The additional mappings and reference tables strengthened the overall data model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calculations required careful validation and multiple iterations to ensure the results matched the expected business logic</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control data granularity in complex views, design separate joins for accurate cost allocation, and validate mappings through systematic data checks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continue refining cost calculations, further clean and standardize mapped values, and prepare the data model for final reporting and validation.</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13</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28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13 -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1 December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Tomas / Mentor at Move Intermodal</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This week, </a:t>
            </a:r>
            <a:r>
              <a:rPr lang="en-GB" dirty="0" err="1"/>
              <a:t>Vladislav</a:t>
            </a:r>
            <a:r>
              <a:rPr lang="en-GB" dirty="0"/>
              <a:t> made solid progress in refining the data model and improving data accuracy. He successfully adjusted the </a:t>
            </a:r>
            <a:r>
              <a:rPr lang="en-GB" dirty="0" err="1"/>
              <a:t>vracht_rit</a:t>
            </a:r>
            <a:r>
              <a:rPr lang="en-GB" dirty="0"/>
              <a:t> view to ensure a single record per dossier and implemented a separate join to correctly calculate costs at dossier level. He also extended the data mapping with multiple calculated fields and integrated an additional reference table to enrich the dataset. The data checks performed throughout the week helped confirm that the mapped values align with the provided data samples. His structured and detail-oriented approach contributed positively to the stability and correctness of the reporting logic</a:t>
            </a:r>
            <a:r>
              <a:rPr lang="en-GB" dirty="0" smtClean="0"/>
              <a:t>.</a:t>
            </a:r>
          </a:p>
          <a:p>
            <a:pPr marL="27940" lvl="0" indent="0">
              <a:buNone/>
            </a:pPr>
            <a:endParaRPr lang="en" dirty="0"/>
          </a:p>
          <a:p>
            <a:pPr marL="182880" lvl="0" indent="-154940"/>
            <a:r>
              <a:rPr lang="en" b="1" dirty="0"/>
              <a:t>Related to what task: </a:t>
            </a:r>
            <a:r>
              <a:rPr lang="en-GB" dirty="0"/>
              <a:t>Refining the </a:t>
            </a:r>
            <a:r>
              <a:rPr lang="en-GB" dirty="0" err="1"/>
              <a:t>vracht_rit</a:t>
            </a:r>
            <a:r>
              <a:rPr lang="en-GB" dirty="0"/>
              <a:t> view, implementing cost calculations, extending data mapping, and validating data through checks</a:t>
            </a:r>
            <a:r>
              <a:rPr lang="en-GB" dirty="0" smtClean="0"/>
              <a:t>.</a:t>
            </a:r>
          </a:p>
          <a:p>
            <a:pPr marL="27940" lvl="0" indent="0">
              <a:buNone/>
            </a:pPr>
            <a:endParaRPr lang="en" dirty="0"/>
          </a:p>
          <a:p>
            <a:pPr marL="182880" lvl="0" indent="-154940"/>
            <a:r>
              <a:rPr lang="en" b="1" dirty="0"/>
              <a:t>Response/action coming forward from this: </a:t>
            </a:r>
            <a:r>
              <a:rPr lang="en-GB" dirty="0"/>
              <a:t>Continue refining cost calculations, standardize mapped values where needed, and prepare the data model for final validation and reporting.</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13</a:t>
            </a:r>
            <a:endParaRPr sz="2400" dirty="0"/>
          </a:p>
        </p:txBody>
      </p:sp>
    </p:spTree>
    <p:extLst>
      <p:ext uri="{BB962C8B-B14F-4D97-AF65-F5344CB8AC3E}">
        <p14:creationId xmlns:p14="http://schemas.microsoft.com/office/powerpoint/2010/main" val="2737858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14 -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641374"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standardize and clean mapped values, extend the data model with additional links, and implement cost calculations at dossier level for both train and trucking transport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focused on cleaning and renaming values across multiple columns to ensure consistency, particularly for station names, addresses, and related attributes. I continued working on data mapping by mapping columns and values for company names, trade names, city and address fields, shipment status, and shipment sequence. In addition, I added new links to the </a:t>
            </a:r>
            <a:r>
              <a:rPr lang="en-GB" dirty="0" err="1"/>
              <a:t>dossier_view</a:t>
            </a:r>
            <a:r>
              <a:rPr lang="en-GB" dirty="0"/>
              <a:t> to enable cost calculations per dossier. I implemented train cost calculations and trucking cost calculations (both South and North), creating SQL logic at </a:t>
            </a:r>
            <a:r>
              <a:rPr lang="en-GB" dirty="0" err="1"/>
              <a:t>rit</a:t>
            </a:r>
            <a:r>
              <a:rPr lang="en-GB" dirty="0"/>
              <a:t> level and distributing costs to dossiers based on weight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r>
              <a:rPr lang="en-GB" sz="900" dirty="0"/>
              <a:t>Renamed and standardized values in columns related to station names and addresses</a:t>
            </a:r>
            <a:r>
              <a:rPr lang="en-GB" sz="900" dirty="0" smtClean="0"/>
              <a:t>.</a:t>
            </a:r>
          </a:p>
          <a:p>
            <a:pPr marL="182880" lvl="0" indent="-154940"/>
            <a:r>
              <a:rPr lang="en-GB" sz="900" dirty="0"/>
              <a:t>Continued data mapping for company names, trade names, cities, addresses, shipment status, and shipment sequence</a:t>
            </a:r>
            <a:r>
              <a:rPr lang="en-GB" sz="900" dirty="0" smtClean="0"/>
              <a:t>.</a:t>
            </a:r>
          </a:p>
          <a:p>
            <a:pPr marL="182880" lvl="0" indent="-154940"/>
            <a:r>
              <a:rPr lang="en-GB" sz="900" dirty="0"/>
              <a:t>Added additional links from </a:t>
            </a:r>
            <a:r>
              <a:rPr lang="en-GB" sz="900" dirty="0" err="1"/>
              <a:t>rit_view</a:t>
            </a:r>
            <a:r>
              <a:rPr lang="en-GB" sz="900" dirty="0"/>
              <a:t> to </a:t>
            </a:r>
            <a:r>
              <a:rPr lang="en-GB" sz="900" dirty="0" err="1"/>
              <a:t>dossier_view</a:t>
            </a:r>
            <a:r>
              <a:rPr lang="en-GB" sz="900" dirty="0"/>
              <a:t> to support cost calculations</a:t>
            </a:r>
            <a:r>
              <a:rPr lang="en-GB" sz="900" dirty="0" smtClean="0"/>
              <a:t>.</a:t>
            </a:r>
          </a:p>
          <a:p>
            <a:pPr marL="182880" lvl="0" indent="-154940"/>
            <a:r>
              <a:rPr lang="en-GB" sz="900" dirty="0"/>
              <a:t>Implemented train </a:t>
            </a:r>
            <a:r>
              <a:rPr lang="en-GB" sz="900" dirty="0" smtClean="0"/>
              <a:t>cost, trucking south and north </a:t>
            </a:r>
            <a:r>
              <a:rPr lang="en-GB" sz="900" dirty="0"/>
              <a:t>calculations at </a:t>
            </a:r>
            <a:r>
              <a:rPr lang="en-GB" sz="900" dirty="0" err="1"/>
              <a:t>rit</a:t>
            </a:r>
            <a:r>
              <a:rPr lang="en-GB" sz="900" dirty="0"/>
              <a:t> level and distributed costs to dossiers based on weight.</a:t>
            </a:r>
            <a:endParaRPr lang="en" sz="900" dirty="0" smtClean="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very well and was focused on improving data quality and implementing accurate cost allocation logic</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Standardizing values significantly improved data consistency, and the implementation of cost calculations added important financial insight at dossier level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cost calculations required additional validation to ensure the weight-based distribution logic produced correct results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clean and standardize mapped values at scale, implement cost allocation logic across different transport modes, and design SQL-based calculations that distribute costs accurately at dossier level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validate all cost calculations through detailed data checks, refine the financial logic where needed, and continue extending the data model with additional calculated metrics.</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14</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68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14 -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8 December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Sven / Business Engineering Mentor at Move</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This week, </a:t>
            </a:r>
            <a:r>
              <a:rPr lang="en-GB" dirty="0" err="1"/>
              <a:t>Vladislav</a:t>
            </a:r>
            <a:r>
              <a:rPr lang="en-GB" dirty="0"/>
              <a:t> showed strong attention to detail while improving data quality and implementing cost calculations. He worked systematically on standardizing mapped values across multiple columns, which increased consistency and readability of the data. In addition, he successfully added the required links to enable cost calculations at dossier level and implemented train and trucking cost logic using weight-based distribution. His approach to handling financial logic and validating the results demonstrates a good understanding of both the technical and business aspects of the data</a:t>
            </a:r>
            <a:r>
              <a:rPr lang="en-GB" dirty="0" smtClean="0"/>
              <a:t>.</a:t>
            </a:r>
          </a:p>
          <a:p>
            <a:pPr marL="27940" lvl="0" indent="0">
              <a:buNone/>
            </a:pPr>
            <a:endParaRPr lang="en" dirty="0"/>
          </a:p>
          <a:p>
            <a:pPr marL="182880" lvl="0" indent="-154940"/>
            <a:r>
              <a:rPr lang="en" b="1" dirty="0"/>
              <a:t>Related to what task: </a:t>
            </a:r>
            <a:r>
              <a:rPr lang="en-GB" dirty="0"/>
              <a:t>Standardizing mapped values, extending data links, and implementing train and trucking cost calculations at dossier level</a:t>
            </a:r>
            <a:r>
              <a:rPr lang="en-GB" dirty="0" smtClean="0"/>
              <a:t>.</a:t>
            </a:r>
          </a:p>
          <a:p>
            <a:pPr marL="27940" lvl="0" indent="0">
              <a:buNone/>
            </a:pPr>
            <a:endParaRPr lang="en" dirty="0"/>
          </a:p>
          <a:p>
            <a:pPr marL="182880" lvl="0" indent="-154940"/>
            <a:r>
              <a:rPr lang="en" b="1" dirty="0"/>
              <a:t>Response/action coming forward from this: </a:t>
            </a:r>
            <a:r>
              <a:rPr lang="en-GB" dirty="0"/>
              <a:t>Continue validating and refining the cost calculations, perform additional data checks, and further extend the data model with financial and performance-related metrics.</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14</a:t>
            </a:r>
            <a:endParaRPr sz="2400" dirty="0"/>
          </a:p>
        </p:txBody>
      </p:sp>
    </p:spTree>
    <p:extLst>
      <p:ext uri="{BB962C8B-B14F-4D97-AF65-F5344CB8AC3E}">
        <p14:creationId xmlns:p14="http://schemas.microsoft.com/office/powerpoint/2010/main" val="3992217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15 -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29412" y="1045490"/>
            <a:ext cx="4641373"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continue and finalize data mapping related to financial data, create calculations for costs and revenues, and validate that all financial figures are mapped and calculated correctly at dossier level</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extensively on data mapping and financial calculations. I added new columns with calculation formulas for margins and costs/revenues, and created new calculations for chargeable weight based on actual weight, loading meters, and cubic meters. I also linked a new table to the </a:t>
            </a:r>
            <a:r>
              <a:rPr lang="en-GB" dirty="0" err="1"/>
              <a:t>dossier_view</a:t>
            </a:r>
            <a:r>
              <a:rPr lang="en-GB" dirty="0"/>
              <a:t> to introduce the correct financial date (</a:t>
            </a:r>
            <a:r>
              <a:rPr lang="en-GB" dirty="0" err="1"/>
              <a:t>datum_aangemaaks</a:t>
            </a:r>
            <a:r>
              <a:rPr lang="en-GB" dirty="0"/>
              <a:t>), which is required for financial reporting. Additionally, I created expressions for cost and revenue calculations based on financial data and performed multiple data checks to ensure that all costs and revenues are mapped accurately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182880" lvl="0" indent="-154940" algn="l" rtl="0">
              <a:spcBef>
                <a:spcPts val="0"/>
              </a:spcBef>
              <a:spcAft>
                <a:spcPts val="0"/>
              </a:spcAft>
              <a:buSzPts val="1000"/>
              <a:buChar char="●"/>
            </a:pPr>
            <a:endParaRPr lang="en" dirty="0"/>
          </a:p>
          <a:p>
            <a:pPr marL="182880" lvl="0" indent="-154940"/>
            <a:r>
              <a:rPr lang="en-GB" sz="900" dirty="0"/>
              <a:t>Continued data mapping for financial-related columns</a:t>
            </a:r>
            <a:r>
              <a:rPr lang="en-GB" sz="900" dirty="0" smtClean="0"/>
              <a:t>.</a:t>
            </a:r>
          </a:p>
          <a:p>
            <a:pPr marL="182880" lvl="0" indent="-154940"/>
            <a:r>
              <a:rPr lang="en-GB" sz="900" dirty="0"/>
              <a:t>Added new calculated columns for margins and cost/revenue formulas</a:t>
            </a:r>
            <a:r>
              <a:rPr lang="en-GB" sz="900" dirty="0" smtClean="0"/>
              <a:t>.</a:t>
            </a:r>
          </a:p>
          <a:p>
            <a:pPr marL="182880" lvl="0" indent="-154940"/>
            <a:r>
              <a:rPr lang="en-GB" sz="900" dirty="0"/>
              <a:t>Created calculations for chargeable weight based on actual weight, loading meters, and cubic meters</a:t>
            </a:r>
            <a:r>
              <a:rPr lang="en-GB" sz="900" dirty="0" smtClean="0"/>
              <a:t>.</a:t>
            </a:r>
          </a:p>
          <a:p>
            <a:pPr marL="182880" lvl="0" indent="-154940"/>
            <a:r>
              <a:rPr lang="en-GB" sz="900" dirty="0"/>
              <a:t>Linked a new table to </a:t>
            </a:r>
            <a:r>
              <a:rPr lang="en-GB" sz="900" dirty="0" err="1"/>
              <a:t>dossier_view</a:t>
            </a:r>
            <a:r>
              <a:rPr lang="en-GB" sz="900" dirty="0"/>
              <a:t> to retrieve </a:t>
            </a:r>
            <a:r>
              <a:rPr lang="en-GB" sz="900" dirty="0" err="1"/>
              <a:t>datum_aangemaaks</a:t>
            </a:r>
            <a:r>
              <a:rPr lang="en-GB" sz="900" dirty="0"/>
              <a:t> as the financial date</a:t>
            </a:r>
            <a:r>
              <a:rPr lang="en-GB" sz="900" dirty="0" smtClean="0"/>
              <a:t>.</a:t>
            </a:r>
          </a:p>
          <a:p>
            <a:pPr marL="182880" lvl="0" indent="-154940"/>
            <a:r>
              <a:rPr lang="en-GB" sz="900" dirty="0"/>
              <a:t>Created expressions for financial calculations (costs and revenues</a:t>
            </a:r>
            <a:r>
              <a:rPr lang="en-GB" sz="900" dirty="0" smtClean="0"/>
              <a:t>).</a:t>
            </a:r>
          </a:p>
          <a:p>
            <a:pPr marL="182880" lvl="0" indent="-154940"/>
            <a:r>
              <a:rPr lang="en-GB" sz="900" dirty="0"/>
              <a:t>Performed data checks to verify that costs and revenues are mapped and calculated accurately.</a:t>
            </a:r>
            <a:endParaRPr sz="90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focused on completing financial logic and validating the correctness of the mapped data</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The creation of financial calculations and the introduction of the correct financial date improved the reliability of the reporting data. Data checks helped confirm the accuracy of the mappings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financial calculations required careful validation and multiple checks to ensure all values were correctly aligned across tables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implement financial calculations within a data model, handle chargeable weight logic, and validate cost and revenue figures through structured data checks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finalize remaining data formatting tasks, resolve any outstanding data inconsistencies, and prepare the dataset for final reporting and validation.</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15</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65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15 -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15 December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Tomas and Sven / Mentors at Move Intermodal</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During Week 15, </a:t>
            </a:r>
            <a:r>
              <a:rPr lang="en-GB" dirty="0" err="1"/>
              <a:t>Vladislav</a:t>
            </a:r>
            <a:r>
              <a:rPr lang="en-GB" dirty="0"/>
              <a:t> made strong progress in completing the financial data mapping and implementing cost and revenue calculations. He worked accurately on adding new calculated columns for margins, costs, and revenues, and successfully implemented chargeable weight logic based on multiple parameters such as actual weight, loading meters, and cubic meters. The introduction of the correct financial date through linking an additional table to the </a:t>
            </a:r>
            <a:r>
              <a:rPr lang="en-GB" dirty="0" err="1"/>
              <a:t>dossier_view</a:t>
            </a:r>
            <a:r>
              <a:rPr lang="en-GB" dirty="0"/>
              <a:t> was an important improvement for financial reporting. His attention to detail during data checks helped ensure that the calculated financial figures are reliable and correctly mapped</a:t>
            </a:r>
            <a:r>
              <a:rPr lang="en-GB" dirty="0" smtClean="0"/>
              <a:t>.</a:t>
            </a:r>
          </a:p>
          <a:p>
            <a:pPr marL="27940" lvl="0" indent="0">
              <a:buNone/>
            </a:pPr>
            <a:endParaRPr lang="en" dirty="0"/>
          </a:p>
          <a:p>
            <a:pPr marL="182880" lvl="0" indent="-154940"/>
            <a:r>
              <a:rPr lang="en" b="1" dirty="0"/>
              <a:t>Related to what task: </a:t>
            </a:r>
            <a:r>
              <a:rPr lang="en-GB" dirty="0"/>
              <a:t>Financial data mapping, creation of cost and revenue calculations, chargeable weight logic, and data validation</a:t>
            </a:r>
            <a:r>
              <a:rPr lang="en-GB" dirty="0" smtClean="0"/>
              <a:t>.</a:t>
            </a:r>
          </a:p>
          <a:p>
            <a:pPr marL="27940" lvl="0" indent="0">
              <a:buNone/>
            </a:pPr>
            <a:endParaRPr lang="en" dirty="0"/>
          </a:p>
          <a:p>
            <a:pPr marL="182880" lvl="0" indent="-154940"/>
            <a:r>
              <a:rPr lang="en" b="1" dirty="0"/>
              <a:t>Response/action coming forward from this: </a:t>
            </a:r>
            <a:r>
              <a:rPr lang="en-GB" dirty="0"/>
              <a:t>Finalize remaining data formatting tasks, resolve any outstanding inconsistencies, and prepare the dataset for final reporting and validation in the next phase.</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15</a:t>
            </a:r>
            <a:endParaRPr sz="2400" dirty="0"/>
          </a:p>
        </p:txBody>
      </p:sp>
    </p:spTree>
    <p:extLst>
      <p:ext uri="{BB962C8B-B14F-4D97-AF65-F5344CB8AC3E}">
        <p14:creationId xmlns:p14="http://schemas.microsoft.com/office/powerpoint/2010/main" val="2365832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16 -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6167" y="1020267"/>
            <a:ext cx="463177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finalize the remaining data mapping and formatting tasks, resolve data quality issues such as duplicates and irrelevant records, and align the data and report structure with Van </a:t>
            </a:r>
            <a:r>
              <a:rPr lang="en-GB" dirty="0" err="1"/>
              <a:t>Dijk</a:t>
            </a:r>
            <a:r>
              <a:rPr lang="en-GB" dirty="0"/>
              <a:t> and </a:t>
            </a:r>
            <a:r>
              <a:rPr lang="en-GB" dirty="0" err="1"/>
              <a:t>Transpas</a:t>
            </a:r>
            <a:r>
              <a:rPr lang="en-GB" dirty="0"/>
              <a:t> requirements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focused on finalizing the last touches of data mapping and continued working on data formatting to improve data quality. I identified and handled irrelevant records and duplicates in the </a:t>
            </a:r>
            <a:r>
              <a:rPr lang="en-GB" dirty="0" err="1"/>
              <a:t>Dossier_view</a:t>
            </a:r>
            <a:r>
              <a:rPr lang="en-GB" dirty="0"/>
              <a:t>. I also prepared for and attended a meeting with Richard from Van </a:t>
            </a:r>
            <a:r>
              <a:rPr lang="en-GB" dirty="0" err="1"/>
              <a:t>Dijk</a:t>
            </a:r>
            <a:r>
              <a:rPr lang="en-GB" dirty="0"/>
              <a:t>, where we discussed open questions related to the data and reporting logic and received guidance on how to handle irrelevant results. In addition, I coordinated with the IT team to provide updates and prepared emails to </a:t>
            </a:r>
            <a:r>
              <a:rPr lang="en-GB" dirty="0" err="1"/>
              <a:t>Transpas</a:t>
            </a:r>
            <a:r>
              <a:rPr lang="en-GB" dirty="0"/>
              <a:t> support and Dianne to clarify calculation logic needed for price division and reporting</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a:t>
            </a:r>
            <a:r>
              <a:rPr lang="en" dirty="0" smtClean="0"/>
              <a:t>it.</a:t>
            </a:r>
            <a:endParaRPr lang="en" dirty="0"/>
          </a:p>
          <a:p>
            <a:pPr marL="182880" lvl="0" indent="-154940" algn="l" rtl="0">
              <a:spcBef>
                <a:spcPts val="0"/>
              </a:spcBef>
              <a:spcAft>
                <a:spcPts val="0"/>
              </a:spcAft>
              <a:buSzPts val="1000"/>
              <a:buChar char="●"/>
            </a:pPr>
            <a:endParaRPr lang="en" dirty="0"/>
          </a:p>
          <a:p>
            <a:pPr marL="182880" lvl="0" indent="-154940"/>
            <a:r>
              <a:rPr lang="en-GB" sz="900" dirty="0"/>
              <a:t>Finalized last touches of data mapping</a:t>
            </a:r>
            <a:r>
              <a:rPr lang="en-GB" sz="900" dirty="0" smtClean="0"/>
              <a:t>.</a:t>
            </a:r>
          </a:p>
          <a:p>
            <a:pPr marL="182880" lvl="0" indent="-154940"/>
            <a:r>
              <a:rPr lang="en-GB" sz="900" dirty="0"/>
              <a:t>Continued data formatting to clean and structure the dataset</a:t>
            </a:r>
            <a:r>
              <a:rPr lang="en-GB" sz="900" dirty="0" smtClean="0"/>
              <a:t>.</a:t>
            </a:r>
          </a:p>
          <a:p>
            <a:pPr marL="182880" lvl="0" indent="-154940"/>
            <a:r>
              <a:rPr lang="en-GB" sz="900" dirty="0"/>
              <a:t>Identified and resolved irrelevancies and duplicates in the </a:t>
            </a:r>
            <a:r>
              <a:rPr lang="en-GB" sz="900" dirty="0" err="1"/>
              <a:t>Dossier_view</a:t>
            </a:r>
            <a:r>
              <a:rPr lang="en-GB" sz="900" dirty="0" smtClean="0"/>
              <a:t>.</a:t>
            </a:r>
          </a:p>
          <a:p>
            <a:pPr marL="182880" lvl="0" indent="-154940"/>
            <a:r>
              <a:rPr lang="en-GB" sz="900" dirty="0"/>
              <a:t>Prepared a structured document with discussion points for the Van </a:t>
            </a:r>
            <a:r>
              <a:rPr lang="en-GB" sz="900" dirty="0" err="1"/>
              <a:t>Dijk</a:t>
            </a:r>
            <a:r>
              <a:rPr lang="en-GB" sz="900" dirty="0"/>
              <a:t> meeting</a:t>
            </a:r>
            <a:r>
              <a:rPr lang="en-GB" sz="900" dirty="0" smtClean="0"/>
              <a:t>.</a:t>
            </a:r>
          </a:p>
          <a:p>
            <a:pPr marL="182880" lvl="0" indent="-154940"/>
            <a:r>
              <a:rPr lang="en-GB" sz="900" dirty="0"/>
              <a:t>Met with Richard from Van </a:t>
            </a:r>
            <a:r>
              <a:rPr lang="en-GB" sz="900" dirty="0" err="1"/>
              <a:t>Dijk</a:t>
            </a:r>
            <a:r>
              <a:rPr lang="en-GB" sz="900" dirty="0"/>
              <a:t> to discuss data and reporting questions</a:t>
            </a:r>
            <a:r>
              <a:rPr lang="en-GB" sz="900" dirty="0" smtClean="0"/>
              <a:t>.</a:t>
            </a:r>
          </a:p>
          <a:p>
            <a:pPr marL="182880" lvl="0" indent="-154940"/>
            <a:r>
              <a:rPr lang="en-GB" sz="900" dirty="0"/>
              <a:t>Continued resolving remaining mapping and formatting issues.</a:t>
            </a:r>
            <a:endParaRPr lang="en" sz="900" dirty="0" smtClean="0"/>
          </a:p>
        </p:txBody>
      </p:sp>
      <p:sp>
        <p:nvSpPr>
          <p:cNvPr id="164" name="Google Shape;164;p20"/>
          <p:cNvSpPr txBox="1">
            <a:spLocks noGrp="1"/>
          </p:cNvSpPr>
          <p:nvPr>
            <p:ph type="body" idx="3"/>
          </p:nvPr>
        </p:nvSpPr>
        <p:spPr>
          <a:xfrm>
            <a:off x="4663450" y="1152697"/>
            <a:ext cx="4297800" cy="3679969"/>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focused on consolidation, validation, and alignment with business stakeholders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The meetings with Van </a:t>
            </a:r>
            <a:r>
              <a:rPr lang="en-GB" dirty="0" err="1"/>
              <a:t>Dijk</a:t>
            </a:r>
            <a:r>
              <a:rPr lang="en-GB" dirty="0"/>
              <a:t> and the IT team helped clarify open questions and validate the approach. Progress on cleaning duplicates and irrelevant data improved overall data quality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issues required additional follow-up with external parties, which slightly slowed down finalization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handle late-stage data quality issues, align technical solutions with business expectations, and communicate effectively with multiple stakeholders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resolve the remaining data mart issues, finalize report views, and continue validating the output in preparation for final reporting.</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16</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7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16 -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4" y="1152697"/>
            <a:ext cx="4817948"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22 December 2025</a:t>
            </a:r>
            <a:endParaRPr lang="en" dirty="0"/>
          </a:p>
          <a:p>
            <a:pPr marL="182880" lvl="0" indent="-154940" algn="l" rtl="0">
              <a:spcBef>
                <a:spcPts val="0"/>
              </a:spcBef>
              <a:spcAft>
                <a:spcPts val="0"/>
              </a:spcAft>
              <a:buSzPts val="1000"/>
              <a:buChar char="●"/>
            </a:pPr>
            <a:r>
              <a:rPr lang="en" b="1" dirty="0"/>
              <a:t>Feedback from</a:t>
            </a:r>
            <a:r>
              <a:rPr lang="en" b="1" dirty="0" smtClean="0"/>
              <a:t>: </a:t>
            </a:r>
            <a:r>
              <a:rPr lang="en" dirty="0" smtClean="0"/>
              <a:t>Sven / Business Engineering Mentor at Move Intermodal</a:t>
            </a:r>
          </a:p>
          <a:p>
            <a:pPr marL="27940" lvl="0" indent="0" algn="l" rtl="0">
              <a:spcBef>
                <a:spcPts val="0"/>
              </a:spcBef>
              <a:spcAft>
                <a:spcPts val="0"/>
              </a:spcAft>
              <a:buSzPts val="1000"/>
              <a:buNone/>
            </a:pPr>
            <a:endParaRPr lang="en" dirty="0"/>
          </a:p>
          <a:p>
            <a:pPr marL="182880" lvl="0" indent="-154940"/>
            <a:r>
              <a:rPr lang="en" b="1" dirty="0"/>
              <a:t>Feedback</a:t>
            </a:r>
            <a:r>
              <a:rPr lang="en" b="1" dirty="0" smtClean="0"/>
              <a:t>: </a:t>
            </a:r>
            <a:r>
              <a:rPr lang="en-GB" dirty="0"/>
              <a:t>During Week 16, </a:t>
            </a:r>
            <a:r>
              <a:rPr lang="en-GB" dirty="0" err="1"/>
              <a:t>Vladislav</a:t>
            </a:r>
            <a:r>
              <a:rPr lang="en-GB" dirty="0"/>
              <a:t> focused on consolidating and validating the work completed in earlier phases. He successfully finalized the remaining data mapping and formatting tasks and took a structured approach to identifying and resolving duplicates and irrelevant records in the </a:t>
            </a:r>
            <a:r>
              <a:rPr lang="en-GB" dirty="0" err="1"/>
              <a:t>Dossier_view</a:t>
            </a:r>
            <a:r>
              <a:rPr lang="en-GB" dirty="0"/>
              <a:t>. His preparation for the meeting with Van </a:t>
            </a:r>
            <a:r>
              <a:rPr lang="en-GB" dirty="0" err="1"/>
              <a:t>Dijk</a:t>
            </a:r>
            <a:r>
              <a:rPr lang="en-GB" dirty="0"/>
              <a:t> was thorough, and the discussion with Richard helped clarify several open questions regarding data interpretation and reporting logic. </a:t>
            </a:r>
            <a:r>
              <a:rPr lang="en-GB" dirty="0" err="1"/>
              <a:t>Vladislav</a:t>
            </a:r>
            <a:r>
              <a:rPr lang="en-GB" dirty="0"/>
              <a:t> also communicated proactively with the IT team and </a:t>
            </a:r>
            <a:r>
              <a:rPr lang="en-GB" dirty="0" err="1"/>
              <a:t>Transpas</a:t>
            </a:r>
            <a:r>
              <a:rPr lang="en-GB" dirty="0"/>
              <a:t> support to resolve outstanding calculation and data quality topics. Overall, his work this week contributed significantly to stabilizing the dataset and aligning it with business expectations</a:t>
            </a:r>
            <a:r>
              <a:rPr lang="en-GB" dirty="0" smtClean="0"/>
              <a:t>.</a:t>
            </a:r>
          </a:p>
          <a:p>
            <a:pPr marL="27940" lvl="0" indent="0">
              <a:buNone/>
            </a:pPr>
            <a:endParaRPr lang="en" dirty="0"/>
          </a:p>
          <a:p>
            <a:pPr marL="182880" lvl="0" indent="-154940"/>
            <a:r>
              <a:rPr lang="en" b="1" dirty="0"/>
              <a:t>Related to what task: </a:t>
            </a:r>
            <a:r>
              <a:rPr lang="en-GB" dirty="0"/>
              <a:t>Final data mapping and formatting, resolving duplicates and data inconsistencies, stakeholder alignment with Van </a:t>
            </a:r>
            <a:r>
              <a:rPr lang="en-GB" dirty="0" err="1"/>
              <a:t>Dijk</a:t>
            </a:r>
            <a:r>
              <a:rPr lang="en-GB" dirty="0"/>
              <a:t> and IT, and preparation for final reporting</a:t>
            </a:r>
            <a:r>
              <a:rPr lang="en-GB" dirty="0" smtClean="0"/>
              <a:t>.</a:t>
            </a:r>
          </a:p>
          <a:p>
            <a:pPr marL="27940" lvl="0" indent="0">
              <a:buNone/>
            </a:pPr>
            <a:endParaRPr lang="en" dirty="0"/>
          </a:p>
          <a:p>
            <a:pPr marL="182880" lvl="0" indent="-154940"/>
            <a:r>
              <a:rPr lang="en" b="1" dirty="0"/>
              <a:t>Response/action coming forward from this: </a:t>
            </a:r>
            <a:r>
              <a:rPr lang="en-GB" dirty="0"/>
              <a:t>Resolve the remaining data mart and reporting issues, finalize report views, and continue validating the output to prepare for the final reporting phase.</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16</a:t>
            </a:r>
            <a:endParaRPr sz="2400" dirty="0"/>
          </a:p>
        </p:txBody>
      </p:sp>
    </p:spTree>
    <p:extLst>
      <p:ext uri="{BB962C8B-B14F-4D97-AF65-F5344CB8AC3E}">
        <p14:creationId xmlns:p14="http://schemas.microsoft.com/office/powerpoint/2010/main" val="196729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a:t>
            </a:r>
            <a:r>
              <a:rPr lang="en" dirty="0"/>
              <a:t>7</a:t>
            </a:r>
            <a:r>
              <a:rPr lang="en"/>
              <a:t> </a:t>
            </a:r>
            <a:r>
              <a:rPr lang="en" dirty="0"/>
              <a:t>-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4" y="1152697"/>
            <a:ext cx="4640917"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finalize the remaining data mapping and formatting, resolve inconsistencies and duplicates in the views, and prepare for validation of the report data with Van </a:t>
            </a:r>
            <a:r>
              <a:rPr lang="en-GB" dirty="0" err="1"/>
              <a:t>Dijk</a:t>
            </a:r>
            <a:r>
              <a:rPr lang="en-GB" dirty="0"/>
              <a:t> and internal stakeholders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finalized the last parts of the data mapping, continued working on data formatting, and resolved issues related to duplicates and irrelevant records in the Dossier view. I also prepared for and attended meetings with mentors and Van </a:t>
            </a:r>
            <a:r>
              <a:rPr lang="en-GB" dirty="0" err="1"/>
              <a:t>Dijk</a:t>
            </a:r>
            <a:r>
              <a:rPr lang="en-GB" dirty="0"/>
              <a:t> to discuss the report structure, data logic, and open questions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27940" lvl="0" indent="0" algn="l" rtl="0">
              <a:spcBef>
                <a:spcPts val="0"/>
              </a:spcBef>
              <a:spcAft>
                <a:spcPts val="0"/>
              </a:spcAft>
              <a:buSzPts val="1000"/>
              <a:buNone/>
            </a:pPr>
            <a:endParaRPr lang="en-GB" dirty="0"/>
          </a:p>
          <a:p>
            <a:pPr marL="199390" indent="-171450"/>
            <a:r>
              <a:rPr lang="en-GB" sz="900" dirty="0"/>
              <a:t>Finalized the last touches of data mapping</a:t>
            </a:r>
            <a:r>
              <a:rPr lang="en-GB" sz="900" dirty="0" smtClean="0"/>
              <a:t>.</a:t>
            </a:r>
          </a:p>
          <a:p>
            <a:pPr marL="199390" indent="-171450"/>
            <a:r>
              <a:rPr lang="en-GB" sz="900" dirty="0"/>
              <a:t>Continued data formatting and </a:t>
            </a:r>
            <a:r>
              <a:rPr lang="en-GB" sz="900" dirty="0" err="1"/>
              <a:t>cleanup</a:t>
            </a:r>
            <a:r>
              <a:rPr lang="en-GB" sz="900" dirty="0"/>
              <a:t> in the views</a:t>
            </a:r>
            <a:r>
              <a:rPr lang="en-GB" sz="900" dirty="0" smtClean="0"/>
              <a:t>.</a:t>
            </a:r>
          </a:p>
          <a:p>
            <a:pPr marL="199390" indent="-171450"/>
            <a:r>
              <a:rPr lang="en-GB" sz="900" dirty="0"/>
              <a:t>Identified and resolved duplicates and irrelevant records in the Dossier view</a:t>
            </a:r>
            <a:r>
              <a:rPr lang="en-GB" sz="900" dirty="0" smtClean="0"/>
              <a:t>.</a:t>
            </a:r>
          </a:p>
          <a:p>
            <a:pPr marL="199390" indent="-171450"/>
            <a:r>
              <a:rPr lang="en-GB" sz="900" dirty="0"/>
              <a:t>Prepared a structured list of questions and discussion points for Van </a:t>
            </a:r>
            <a:r>
              <a:rPr lang="en-GB" sz="900" dirty="0" err="1"/>
              <a:t>Dijk</a:t>
            </a:r>
            <a:r>
              <a:rPr lang="en-GB" sz="900" dirty="0" smtClean="0"/>
              <a:t>.</a:t>
            </a:r>
          </a:p>
          <a:p>
            <a:pPr marL="199390" indent="-171450"/>
            <a:r>
              <a:rPr lang="en-GB" sz="900" dirty="0"/>
              <a:t>Attended a meeting with Richard from Van </a:t>
            </a:r>
            <a:r>
              <a:rPr lang="en-GB" sz="900" dirty="0" err="1"/>
              <a:t>Dijk</a:t>
            </a:r>
            <a:r>
              <a:rPr lang="en-GB" sz="900" dirty="0"/>
              <a:t> to discuss report data, logic, and inconsistencies</a:t>
            </a:r>
            <a:r>
              <a:rPr lang="en-GB" sz="900" dirty="0" smtClean="0"/>
              <a:t>.</a:t>
            </a:r>
          </a:p>
          <a:p>
            <a:pPr marL="199390" indent="-171450"/>
            <a:r>
              <a:rPr lang="en-GB" sz="900" dirty="0"/>
              <a:t>Prepared and sent emails to </a:t>
            </a:r>
            <a:r>
              <a:rPr lang="en-GB" sz="900" dirty="0" err="1"/>
              <a:t>Transpas</a:t>
            </a:r>
            <a:r>
              <a:rPr lang="en-GB" sz="900" dirty="0"/>
              <a:t> support and Van </a:t>
            </a:r>
            <a:r>
              <a:rPr lang="en-GB" sz="900" dirty="0" err="1"/>
              <a:t>Dijk</a:t>
            </a:r>
            <a:r>
              <a:rPr lang="en-GB" sz="900" dirty="0"/>
              <a:t> regarding calculation logic and report-related questions</a:t>
            </a:r>
            <a:r>
              <a:rPr lang="en-GB" sz="900" dirty="0" smtClean="0"/>
              <a:t>.</a:t>
            </a:r>
          </a:p>
          <a:p>
            <a:pPr marL="199390" indent="-171450"/>
            <a:r>
              <a:rPr lang="en-GB" sz="900" dirty="0"/>
              <a:t>Spent the remaining time resolving open issues in the mapping and views.</a:t>
            </a:r>
            <a:endParaRPr sz="900" dirty="0"/>
          </a:p>
        </p:txBody>
      </p:sp>
      <p:sp>
        <p:nvSpPr>
          <p:cNvPr id="164" name="Google Shape;164;p20"/>
          <p:cNvSpPr txBox="1">
            <a:spLocks noGrp="1"/>
          </p:cNvSpPr>
          <p:nvPr>
            <p:ph type="body" idx="3"/>
          </p:nvPr>
        </p:nvSpPr>
        <p:spPr>
          <a:xfrm>
            <a:off x="4663440" y="972829"/>
            <a:ext cx="4297800" cy="3412676"/>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very productive, with a strong focus on finalizing, validating, and improving the quality of the data</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Finalizing the data mapping and resolving data inconsistencies went smoothly. The meeting with Van </a:t>
            </a:r>
            <a:r>
              <a:rPr lang="en-GB" dirty="0" err="1"/>
              <a:t>Dijk</a:t>
            </a:r>
            <a:r>
              <a:rPr lang="en-GB" dirty="0"/>
              <a:t> was valuable and helped clarify open questions about the report and the underlying data</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Some data issues required more time than expected due to unclear calculations and historical data limitations, which required additional investigation and communication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identify and resolve data inconsistencies in reporting views, how to handle duplicates and irrelevant data effectively, and how to communicate data-related questions clearly with both technical and business stakeholders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lgn="l" rtl="0">
              <a:spcBef>
                <a:spcPts val="0"/>
              </a:spcBef>
              <a:spcAft>
                <a:spcPts val="0"/>
              </a:spcAft>
              <a:buSzPts val="1000"/>
              <a:buNone/>
            </a:pPr>
            <a:r>
              <a:rPr lang="en" dirty="0" smtClean="0"/>
              <a:t>As an Action Point for the next week is to update the changes disscussed with Van Dijk. Start the report for university and working on the views in the report</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17</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76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17 -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2</a:t>
            </a:r>
            <a:r>
              <a:rPr lang="en" dirty="0" smtClean="0"/>
              <a:t>0 December 2025</a:t>
            </a:r>
            <a:endParaRPr lang="en" dirty="0"/>
          </a:p>
          <a:p>
            <a:pPr marL="182880" lvl="0" indent="-154940"/>
            <a:r>
              <a:rPr lang="en" b="1" dirty="0"/>
              <a:t>Feedback from</a:t>
            </a:r>
            <a:r>
              <a:rPr lang="en" b="1" dirty="0" smtClean="0"/>
              <a:t>: </a:t>
            </a:r>
            <a:r>
              <a:rPr lang="en-GB" dirty="0"/>
              <a:t>Tomas / Mentor at Move Intermodal</a:t>
            </a:r>
            <a:endParaRPr lang="en" dirty="0"/>
          </a:p>
          <a:p>
            <a:pPr marL="182880" lvl="0" indent="-154940"/>
            <a:r>
              <a:rPr lang="en" b="1" dirty="0"/>
              <a:t>Feedback</a:t>
            </a:r>
            <a:r>
              <a:rPr lang="en" b="1" dirty="0" smtClean="0"/>
              <a:t>: </a:t>
            </a:r>
            <a:r>
              <a:rPr lang="en-GB" dirty="0"/>
              <a:t>This week, </a:t>
            </a:r>
            <a:r>
              <a:rPr lang="en-GB" dirty="0" err="1"/>
              <a:t>Vladislav</a:t>
            </a:r>
            <a:r>
              <a:rPr lang="en-GB" dirty="0"/>
              <a:t> focused on finalizing and validating the data used for reporting. He completed the remaining data mapping tasks, worked thoroughly on data formatting, and addressed inconsistencies and duplicates in the Dossier view. His preparation for the meeting with Van </a:t>
            </a:r>
            <a:r>
              <a:rPr lang="en-GB" dirty="0" err="1"/>
              <a:t>Dijk</a:t>
            </a:r>
            <a:r>
              <a:rPr lang="en-GB" dirty="0"/>
              <a:t> was well structured, which led to productive discussions about data logic, calculations, and report accuracy. He also showed good ownership by actively following up on open questions with both Van </a:t>
            </a:r>
            <a:r>
              <a:rPr lang="en-GB" dirty="0" err="1"/>
              <a:t>Dijk</a:t>
            </a:r>
            <a:r>
              <a:rPr lang="en-GB" dirty="0"/>
              <a:t> and </a:t>
            </a:r>
            <a:r>
              <a:rPr lang="en-GB" dirty="0" err="1"/>
              <a:t>Transpas</a:t>
            </a:r>
            <a:r>
              <a:rPr lang="en-GB" dirty="0"/>
              <a:t> support. Overall, his work reflects a strong attention to detail and a solid understanding of both the technical and business aspects of the reporting process</a:t>
            </a:r>
            <a:r>
              <a:rPr lang="en-GB" dirty="0" smtClean="0"/>
              <a:t>.</a:t>
            </a:r>
          </a:p>
          <a:p>
            <a:pPr marL="27940" lvl="0" indent="0">
              <a:buNone/>
            </a:pPr>
            <a:endParaRPr lang="en" b="1" dirty="0"/>
          </a:p>
          <a:p>
            <a:pPr marL="182880" lvl="0" indent="-154940"/>
            <a:r>
              <a:rPr lang="en" b="1" dirty="0"/>
              <a:t>Related to what task: </a:t>
            </a:r>
            <a:r>
              <a:rPr lang="en-GB" dirty="0"/>
              <a:t>Final data mapping, data formatting, resolving data issues, and validating report logic with stakeholders</a:t>
            </a:r>
            <a:r>
              <a:rPr lang="en-GB" dirty="0" smtClean="0"/>
              <a:t>.</a:t>
            </a:r>
          </a:p>
          <a:p>
            <a:pPr marL="27940" lvl="0" indent="0">
              <a:buNone/>
            </a:pPr>
            <a:endParaRPr lang="en" b="1" dirty="0"/>
          </a:p>
          <a:p>
            <a:pPr marL="182880" lvl="0" indent="-154940"/>
            <a:r>
              <a:rPr lang="en" b="1" dirty="0"/>
              <a:t>Response/action coming forward from this: </a:t>
            </a:r>
            <a:r>
              <a:rPr lang="en-GB" dirty="0"/>
              <a:t>Proceed with resolving the remaining open data questions, validate the final report outputs with </a:t>
            </a:r>
            <a:r>
              <a:rPr lang="en-GB" dirty="0" smtClean="0"/>
              <a:t>stakeholders.</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17</a:t>
            </a:r>
            <a:endParaRPr sz="2400" dirty="0"/>
          </a:p>
        </p:txBody>
      </p:sp>
    </p:spTree>
    <p:extLst>
      <p:ext uri="{BB962C8B-B14F-4D97-AF65-F5344CB8AC3E}">
        <p14:creationId xmlns:p14="http://schemas.microsoft.com/office/powerpoint/2010/main" val="3365414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18 -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implement the changes discussed with Van </a:t>
            </a:r>
            <a:r>
              <a:rPr lang="en-GB" dirty="0" err="1"/>
              <a:t>Dijk</a:t>
            </a:r>
            <a:r>
              <a:rPr lang="en-GB" dirty="0"/>
              <a:t>, start working on the university report, and continue improving the data mart views used in the report.</a:t>
            </a:r>
            <a:endParaRPr lang="en" dirty="0" smtClean="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focused on updating and validating the data mart views by investigating duplicates in the </a:t>
            </a:r>
            <a:r>
              <a:rPr lang="en-GB" dirty="0" err="1"/>
              <a:t>vracht_rit</a:t>
            </a:r>
            <a:r>
              <a:rPr lang="en-GB" dirty="0"/>
              <a:t> view and experimenting with aggregation logic to improve data quality. I also continued working on the views that will be used in the report and had an update meeting with my mentors to align on progress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a:t>
            </a:r>
            <a:r>
              <a:rPr lang="en" dirty="0" smtClean="0"/>
              <a:t>evidence </a:t>
            </a:r>
            <a:r>
              <a:rPr lang="en" dirty="0"/>
              <a:t>for it</a:t>
            </a:r>
            <a:r>
              <a:rPr lang="en" dirty="0" smtClean="0"/>
              <a:t>.</a:t>
            </a:r>
          </a:p>
          <a:p>
            <a:pPr marL="182880" lvl="0" indent="-154940" algn="l" rtl="0">
              <a:spcBef>
                <a:spcPts val="0"/>
              </a:spcBef>
              <a:spcAft>
                <a:spcPts val="0"/>
              </a:spcAft>
              <a:buSzPts val="1000"/>
              <a:buChar char="●"/>
            </a:pPr>
            <a:endParaRPr lang="en" dirty="0"/>
          </a:p>
          <a:p>
            <a:pPr marL="182880" indent="-154940"/>
            <a:r>
              <a:rPr lang="en-GB" sz="900" dirty="0"/>
              <a:t>Updated data mart views based on discussions with Van </a:t>
            </a:r>
            <a:r>
              <a:rPr lang="en-GB" sz="900" dirty="0" err="1"/>
              <a:t>Dijk</a:t>
            </a:r>
            <a:r>
              <a:rPr lang="en-GB" sz="900" dirty="0" smtClean="0"/>
              <a:t>.</a:t>
            </a:r>
          </a:p>
          <a:p>
            <a:pPr marL="182880" indent="-154940"/>
            <a:r>
              <a:rPr lang="en-GB" sz="900" dirty="0"/>
              <a:t>Investigated the source of duplicates in the </a:t>
            </a:r>
            <a:r>
              <a:rPr lang="en-GB" sz="900" dirty="0" err="1"/>
              <a:t>vracht_rit</a:t>
            </a:r>
            <a:r>
              <a:rPr lang="en-GB" sz="900" dirty="0"/>
              <a:t> view</a:t>
            </a:r>
            <a:r>
              <a:rPr lang="en-GB" sz="900" dirty="0" smtClean="0"/>
              <a:t>.</a:t>
            </a:r>
          </a:p>
          <a:p>
            <a:pPr marL="182880" indent="-154940"/>
            <a:r>
              <a:rPr lang="en-GB" sz="900" dirty="0"/>
              <a:t>Experimented with aggregation logic to reduce duplicate records</a:t>
            </a:r>
            <a:r>
              <a:rPr lang="en-GB" sz="900" dirty="0" smtClean="0"/>
              <a:t>.</a:t>
            </a:r>
          </a:p>
          <a:p>
            <a:pPr marL="182880" indent="-154940"/>
            <a:r>
              <a:rPr lang="en-GB" sz="900" dirty="0"/>
              <a:t>Continued working on report-related views</a:t>
            </a:r>
            <a:r>
              <a:rPr lang="en-GB" sz="900" dirty="0" smtClean="0"/>
              <a:t>.</a:t>
            </a:r>
          </a:p>
          <a:p>
            <a:pPr marL="182880" indent="-154940"/>
            <a:r>
              <a:rPr lang="en-GB" sz="900" dirty="0"/>
              <a:t>Attended an update meeting with mentors to discuss progress and next steps.</a:t>
            </a:r>
            <a:endParaRPr lang="en" sz="900"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with focused progress on implementing feedback from Van </a:t>
            </a:r>
            <a:r>
              <a:rPr lang="en-GB" dirty="0" err="1"/>
              <a:t>Dijk</a:t>
            </a:r>
            <a:r>
              <a:rPr lang="en-GB" dirty="0"/>
              <a:t> and improving the quality of the data used in the report</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err="1"/>
              <a:t>Analyzing</a:t>
            </a:r>
            <a:r>
              <a:rPr lang="en-GB" dirty="0"/>
              <a:t> duplicates and refining aggregation logic helped clarify how the data mart views should be structured. The mentor update meeting helped confirm the approach</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Progress was slightly limited due to the holiday period, which reduced the number of working days available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adjust data mart views based on stakeholder feedback and how aggregation logic can impact data quality and reporting accuracy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Continue finalizing and validating the remaining data mart views and report outputs, further improve data consistency (especially around dossier-level records), and continue writing and refining the internship portfolio based on feedback and progress made so far.</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18</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638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18 -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en-GB" b="1" dirty="0"/>
              <a:t>D</a:t>
            </a:r>
            <a:r>
              <a:rPr lang="en" b="1" dirty="0"/>
              <a:t>ate: </a:t>
            </a:r>
            <a:r>
              <a:rPr lang="en" dirty="0" smtClean="0"/>
              <a:t>2 January 2026</a:t>
            </a:r>
            <a:endParaRPr lang="en" dirty="0"/>
          </a:p>
          <a:p>
            <a:pPr marL="182880" lvl="0" indent="-154940"/>
            <a:r>
              <a:rPr lang="en" b="1" dirty="0"/>
              <a:t>Feedback from: </a:t>
            </a:r>
            <a:r>
              <a:rPr lang="en-GB" dirty="0" smtClean="0"/>
              <a:t>Sven </a:t>
            </a:r>
            <a:r>
              <a:rPr lang="en-GB" dirty="0"/>
              <a:t>/ Mentor at Move </a:t>
            </a:r>
            <a:r>
              <a:rPr lang="en-GB" dirty="0" smtClean="0"/>
              <a:t>Intermodal</a:t>
            </a:r>
          </a:p>
          <a:p>
            <a:pPr marL="182880" lvl="0" indent="-154940"/>
            <a:endParaRPr lang="en" dirty="0"/>
          </a:p>
          <a:p>
            <a:pPr marL="182880" lvl="0" indent="-154940"/>
            <a:r>
              <a:rPr lang="en" b="1" dirty="0"/>
              <a:t>Feedback: </a:t>
            </a:r>
            <a:r>
              <a:rPr lang="en-GB" dirty="0"/>
              <a:t>During this week, </a:t>
            </a:r>
            <a:r>
              <a:rPr lang="en-GB" dirty="0" err="1"/>
              <a:t>Vladislav</a:t>
            </a:r>
            <a:r>
              <a:rPr lang="en-GB" dirty="0"/>
              <a:t> focused on implementing the changes discussed with Van </a:t>
            </a:r>
            <a:r>
              <a:rPr lang="en-GB" dirty="0" err="1"/>
              <a:t>Dijk</a:t>
            </a:r>
            <a:r>
              <a:rPr lang="en-GB" dirty="0"/>
              <a:t> and improving the quality of the data used in the report. He worked on </a:t>
            </a:r>
            <a:r>
              <a:rPr lang="en-GB" dirty="0" smtClean="0"/>
              <a:t>analysing </a:t>
            </a:r>
            <a:r>
              <a:rPr lang="en-GB" dirty="0"/>
              <a:t>and resolving duplicates in the data mart views, particularly in the </a:t>
            </a:r>
            <a:r>
              <a:rPr lang="en-GB" dirty="0" err="1"/>
              <a:t>vracht_rit</a:t>
            </a:r>
            <a:r>
              <a:rPr lang="en-GB" dirty="0"/>
              <a:t> view, and experimented with aggregation logic to improve consistency. He also maintained clear communication with his mentors through regular update meetings. Despite the limited working days due to the holiday period, meaningful progress was made on both the views and the preparation for the report</a:t>
            </a:r>
            <a:r>
              <a:rPr lang="en-GB" dirty="0" smtClean="0"/>
              <a:t>.</a:t>
            </a:r>
          </a:p>
          <a:p>
            <a:pPr marL="182880" lvl="0" indent="-154940"/>
            <a:endParaRPr lang="en-GB" dirty="0" smtClean="0"/>
          </a:p>
          <a:p>
            <a:pPr marL="182880" lvl="0" indent="-154940"/>
            <a:r>
              <a:rPr lang="en" b="1" dirty="0" smtClean="0"/>
              <a:t>Related to what task: </a:t>
            </a:r>
            <a:r>
              <a:rPr lang="en-GB" dirty="0"/>
              <a:t>Updating data mart views, resolving duplicate records, applying stakeholder feedback, and preparing report-related views</a:t>
            </a:r>
            <a:r>
              <a:rPr lang="en-GB" dirty="0" smtClean="0"/>
              <a:t>.</a:t>
            </a:r>
          </a:p>
          <a:p>
            <a:pPr marL="182880" lvl="0" indent="-154940"/>
            <a:endParaRPr lang="en-GB" dirty="0" smtClean="0"/>
          </a:p>
          <a:p>
            <a:pPr marL="182880" lvl="0" indent="-154940"/>
            <a:r>
              <a:rPr lang="en" b="1" dirty="0" smtClean="0"/>
              <a:t>Response/action coming forward from this: </a:t>
            </a:r>
            <a:r>
              <a:rPr lang="en-GB" dirty="0"/>
              <a:t>Finalize the updated data mart views, validate the corrected outputs, and continue working on the university report and report views.</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18</a:t>
            </a:r>
            <a:endParaRPr sz="2400" dirty="0"/>
          </a:p>
        </p:txBody>
      </p:sp>
    </p:spTree>
    <p:extLst>
      <p:ext uri="{BB962C8B-B14F-4D97-AF65-F5344CB8AC3E}">
        <p14:creationId xmlns:p14="http://schemas.microsoft.com/office/powerpoint/2010/main" val="3973325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19 -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609842"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this week was to continue working on the data mart views, resolve remaining data consistency issues, and make progress on the internship portfolio and preparation for the </a:t>
            </a:r>
            <a:r>
              <a:rPr lang="en-GB" dirty="0" err="1"/>
              <a:t>BUas</a:t>
            </a:r>
            <a:r>
              <a:rPr lang="en-GB" dirty="0"/>
              <a:t> comeback day presentation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week, I worked further on the data mart views, resolved duplicate issues within Dossier records, and applied final improvements to the data mapping. In parallel, I continued writing the internship portfolio, including the introduction and project timeline sections, and prepared the presentation for the </a:t>
            </a:r>
            <a:r>
              <a:rPr lang="en-GB" dirty="0" err="1"/>
              <a:t>BUas</a:t>
            </a:r>
            <a:r>
              <a:rPr lang="en-GB" dirty="0"/>
              <a:t> comeback day. I also attended update meetings and participated in the presentation day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27940" lvl="0" indent="0" algn="l" rtl="0">
              <a:spcBef>
                <a:spcPts val="0"/>
              </a:spcBef>
              <a:spcAft>
                <a:spcPts val="0"/>
              </a:spcAft>
              <a:buSzPts val="1000"/>
              <a:buNone/>
            </a:pPr>
            <a:endParaRPr lang="en" dirty="0" smtClean="0"/>
          </a:p>
          <a:p>
            <a:pPr marL="182880" indent="-154940"/>
            <a:r>
              <a:rPr lang="en-GB" sz="900" dirty="0"/>
              <a:t>Continued working on and refining data mart views</a:t>
            </a:r>
            <a:r>
              <a:rPr lang="en-GB" sz="900" dirty="0" smtClean="0"/>
              <a:t>.</a:t>
            </a:r>
          </a:p>
          <a:p>
            <a:pPr marL="182880" indent="-154940"/>
            <a:r>
              <a:rPr lang="en-GB" sz="900" dirty="0"/>
              <a:t>Resolved duplicate records within Dossier data and ensured one record per dossier</a:t>
            </a:r>
            <a:r>
              <a:rPr lang="en-GB" sz="900" dirty="0" smtClean="0"/>
              <a:t>.</a:t>
            </a:r>
          </a:p>
          <a:p>
            <a:pPr marL="182880" indent="-154940"/>
            <a:r>
              <a:rPr lang="en-GB" sz="900" dirty="0"/>
              <a:t>Applied final changes to the data mapping and excluded irrelevant columns</a:t>
            </a:r>
            <a:r>
              <a:rPr lang="en-GB" sz="900" dirty="0" smtClean="0"/>
              <a:t>.</a:t>
            </a:r>
          </a:p>
          <a:p>
            <a:pPr marL="182880" indent="-154940"/>
            <a:r>
              <a:rPr lang="en-GB" sz="900" dirty="0"/>
              <a:t>Worked on the internship portfolio (introduction and project planning sections</a:t>
            </a:r>
            <a:r>
              <a:rPr lang="en-GB" sz="900" dirty="0" smtClean="0"/>
              <a:t>).</a:t>
            </a:r>
          </a:p>
          <a:p>
            <a:pPr marL="182880" indent="-154940"/>
            <a:r>
              <a:rPr lang="en-GB" sz="900" dirty="0"/>
              <a:t>Prepared and presented slides for the </a:t>
            </a:r>
            <a:r>
              <a:rPr lang="en-GB" sz="900" dirty="0" err="1"/>
              <a:t>BUas</a:t>
            </a:r>
            <a:r>
              <a:rPr lang="en-GB" sz="900" dirty="0"/>
              <a:t> comeback day</a:t>
            </a:r>
            <a:r>
              <a:rPr lang="en-GB" sz="900" dirty="0" smtClean="0"/>
              <a:t>.</a:t>
            </a:r>
          </a:p>
          <a:p>
            <a:pPr marL="182880" indent="-154940"/>
            <a:r>
              <a:rPr lang="en-GB" sz="900" dirty="0"/>
              <a:t>Created additional data mart views and report views in Bold BI</a:t>
            </a:r>
            <a:r>
              <a:rPr lang="en-GB" sz="900" dirty="0" smtClean="0"/>
              <a:t>.</a:t>
            </a:r>
          </a:p>
          <a:p>
            <a:pPr marL="182880" indent="-154940"/>
            <a:r>
              <a:rPr lang="en-GB" sz="900" dirty="0" smtClean="0">
                <a:hlinkClick r:id="rId3"/>
              </a:rPr>
              <a:t>Comeback_Day_Presentation</a:t>
            </a:r>
            <a:endParaRPr lang="en" sz="900" dirty="0" smtClean="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week went well and was productive, with a good balance between technical work, documentation, and presentation-related tasks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Resolving the duplicate issues and finalizing parts of the data mapping went smoothly. The progress on the portfolio and the comeback day presentation helped structure the final phase of the internship</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Switching between technical work and writing tasks required careful time management, but all planned activities were completed</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finalize data mart views with a focus on data consistency, how to clearly document a technical project in an academic portfolio, and how to present progress and results effectively</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An action point for next week is to finalize the internship portfolio, work log, and learning log, and ensure that all deliverables are completed and submitted on time.</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19</a:t>
            </a:r>
            <a:endParaRPr sz="2400" dirty="0"/>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149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19 -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9 January 2026</a:t>
            </a:r>
            <a:endParaRPr lang="en" dirty="0"/>
          </a:p>
          <a:p>
            <a:pPr marL="182880" lvl="0" indent="-154940"/>
            <a:r>
              <a:rPr lang="en" b="1" dirty="0"/>
              <a:t>Feedback from</a:t>
            </a:r>
            <a:r>
              <a:rPr lang="en" b="1" dirty="0" smtClean="0"/>
              <a:t>: </a:t>
            </a:r>
            <a:r>
              <a:rPr lang="en-GB" dirty="0"/>
              <a:t>Tomas / Mentor at Move </a:t>
            </a:r>
            <a:r>
              <a:rPr lang="en-GB" dirty="0" smtClean="0"/>
              <a:t>Intermodal</a:t>
            </a:r>
          </a:p>
          <a:p>
            <a:pPr marL="27940" lvl="0" indent="0">
              <a:buNone/>
            </a:pPr>
            <a:endParaRPr lang="en" b="1" dirty="0"/>
          </a:p>
          <a:p>
            <a:pPr marL="182880" lvl="0" indent="-154940"/>
            <a:r>
              <a:rPr lang="en" b="1" dirty="0"/>
              <a:t>Feedback</a:t>
            </a:r>
            <a:r>
              <a:rPr lang="en" b="1" dirty="0" smtClean="0"/>
              <a:t>: </a:t>
            </a:r>
            <a:r>
              <a:rPr lang="en-GB" dirty="0"/>
              <a:t>This week, </a:t>
            </a:r>
            <a:r>
              <a:rPr lang="en-GB" dirty="0" err="1"/>
              <a:t>Vladislav</a:t>
            </a:r>
            <a:r>
              <a:rPr lang="en-GB" dirty="0"/>
              <a:t> successfully combined technical finalization work with documentation and presentation tasks. He resolved remaining duplicate issues in the Dossier data, applied final improvements to the data mapping, and continued refining the data mart views and report outputs. In parallel, he made solid progress on the internship portfolio and prepared and delivered the </a:t>
            </a:r>
            <a:r>
              <a:rPr lang="en-GB" dirty="0" err="1"/>
              <a:t>BUas</a:t>
            </a:r>
            <a:r>
              <a:rPr lang="en-GB" dirty="0"/>
              <a:t> comeback day presentation. His ability to manage multiple deliverables in parallel and maintain focus on both technical accuracy and clear documentation demonstrates strong organization and commitment during the final phase of the internship</a:t>
            </a:r>
            <a:r>
              <a:rPr lang="en-GB" dirty="0" smtClean="0"/>
              <a:t>.</a:t>
            </a:r>
          </a:p>
          <a:p>
            <a:pPr marL="27940" lvl="0" indent="0">
              <a:buNone/>
            </a:pPr>
            <a:endParaRPr lang="en" b="1" dirty="0"/>
          </a:p>
          <a:p>
            <a:pPr marL="182880" lvl="0" indent="-154940"/>
            <a:r>
              <a:rPr lang="en" b="1" dirty="0"/>
              <a:t>Related to what task: </a:t>
            </a:r>
            <a:r>
              <a:rPr lang="en-GB" dirty="0"/>
              <a:t>Finalizing data mart views, resolving data consistency issues, portfolio writing, and preparation for the </a:t>
            </a:r>
            <a:r>
              <a:rPr lang="en-GB" dirty="0" err="1"/>
              <a:t>BUas</a:t>
            </a:r>
            <a:r>
              <a:rPr lang="en-GB" dirty="0"/>
              <a:t> comeback day</a:t>
            </a:r>
            <a:r>
              <a:rPr lang="en-GB" dirty="0" smtClean="0"/>
              <a:t>.</a:t>
            </a:r>
          </a:p>
          <a:p>
            <a:pPr marL="27940" lvl="0" indent="0">
              <a:buNone/>
            </a:pPr>
            <a:endParaRPr lang="en" b="1" dirty="0"/>
          </a:p>
          <a:p>
            <a:pPr marL="182880" lvl="0" indent="-154940"/>
            <a:r>
              <a:rPr lang="en" b="1" dirty="0"/>
              <a:t>Response/action coming forward from this: </a:t>
            </a:r>
            <a:r>
              <a:rPr lang="en-GB" dirty="0"/>
              <a:t>Finalize the internship portfolio, work log, and learning log, and ensure all remaining deliverables are completed and submitted on time.</a:t>
            </a:r>
            <a:endParaRPr lang="en" b="1"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19</a:t>
            </a:r>
            <a:endParaRPr sz="2400" dirty="0"/>
          </a:p>
        </p:txBody>
      </p:sp>
    </p:spTree>
    <p:extLst>
      <p:ext uri="{BB962C8B-B14F-4D97-AF65-F5344CB8AC3E}">
        <p14:creationId xmlns:p14="http://schemas.microsoft.com/office/powerpoint/2010/main" val="1558567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20 -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162" name="Google Shape;162;p20"/>
          <p:cNvSpPr txBox="1">
            <a:spLocks noGrp="1"/>
          </p:cNvSpPr>
          <p:nvPr>
            <p:ph type="subTitle" idx="1"/>
          </p:nvPr>
        </p:nvSpPr>
        <p:spPr>
          <a:xfrm>
            <a:off x="169356" y="521060"/>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69362" y="739136"/>
            <a:ext cx="4868397"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r>
              <a:rPr lang="en" dirty="0" smtClean="0"/>
              <a:t>?</a:t>
            </a:r>
          </a:p>
          <a:p>
            <a:pPr marL="27940" lvl="0" indent="0">
              <a:buNone/>
            </a:pPr>
            <a:r>
              <a:rPr lang="en-GB" dirty="0"/>
              <a:t>The goal for the final week of the internship was to finalize all remaining technical work, validate the reports, complete the portfolio and learning logs, and conclude the internship with aligned and validated results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have you actually been able to do? </a:t>
            </a:r>
            <a:endParaRPr lang="en" dirty="0" smtClean="0"/>
          </a:p>
          <a:p>
            <a:pPr marL="27940" lvl="0" indent="0">
              <a:buNone/>
            </a:pPr>
            <a:r>
              <a:rPr lang="en-GB" dirty="0"/>
              <a:t>During the final week, I focused on completing both the technical and academic deliverables. I finalized several sections of the portfolio, including the project timeline, company description, methodology, evaluation, testing, discussion, and conclusion sections. I continued working on creating and extending data mart views in </a:t>
            </a:r>
            <a:r>
              <a:rPr lang="en-GB" dirty="0" err="1"/>
              <a:t>Matillion</a:t>
            </a:r>
            <a:r>
              <a:rPr lang="en-GB" dirty="0"/>
              <a:t> and integrated them into Bold BI. I validated the reports together with the Van </a:t>
            </a:r>
            <a:r>
              <a:rPr lang="en-GB" dirty="0" err="1"/>
              <a:t>Dijk</a:t>
            </a:r>
            <a:r>
              <a:rPr lang="en-GB" dirty="0"/>
              <a:t> reporting team and mentors, performed report checks to identify and resolve remaining issues, and set up the generate tables and schedulers to ensure automated daily updates of the views. The week concluded with final validation meetings and confirmation of the internship results</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Showcase what tasks you have been working on this week and provide evidence for it</a:t>
            </a:r>
            <a:r>
              <a:rPr lang="en" dirty="0" smtClean="0"/>
              <a:t>.</a:t>
            </a:r>
          </a:p>
          <a:p>
            <a:pPr marL="27940" lvl="0" indent="0" algn="l" rtl="0">
              <a:spcBef>
                <a:spcPts val="0"/>
              </a:spcBef>
              <a:spcAft>
                <a:spcPts val="0"/>
              </a:spcAft>
              <a:buSzPts val="1000"/>
              <a:buNone/>
            </a:pPr>
            <a:endParaRPr lang="en" dirty="0" smtClean="0"/>
          </a:p>
          <a:p>
            <a:pPr marL="182880" lvl="0" indent="-154940"/>
            <a:r>
              <a:rPr lang="en-GB" sz="900" dirty="0"/>
              <a:t>Wrote multiple portfolio sections (project timeline, company description, methodology, evaluation, testing, discussion, and conclusion</a:t>
            </a:r>
            <a:r>
              <a:rPr lang="en-GB" sz="900" dirty="0" smtClean="0"/>
              <a:t>).</a:t>
            </a:r>
          </a:p>
          <a:p>
            <a:pPr marL="182880" lvl="0" indent="-154940"/>
            <a:r>
              <a:rPr lang="en-GB" sz="900" dirty="0"/>
              <a:t>Created additional data mart views in </a:t>
            </a:r>
            <a:r>
              <a:rPr lang="en-GB" sz="900" dirty="0" err="1"/>
              <a:t>Matillion</a:t>
            </a:r>
            <a:r>
              <a:rPr lang="en-GB" sz="900" dirty="0"/>
              <a:t> for loading meters, containers, outsourced costs, and tons in Belgium</a:t>
            </a:r>
            <a:r>
              <a:rPr lang="en-GB" sz="900" dirty="0" smtClean="0"/>
              <a:t>.</a:t>
            </a:r>
          </a:p>
          <a:p>
            <a:pPr marL="182880" lvl="0" indent="-154940"/>
            <a:r>
              <a:rPr lang="en-GB" sz="900" dirty="0"/>
              <a:t>Integrated data mart views into Bold BI and created corresponding data sources</a:t>
            </a:r>
            <a:r>
              <a:rPr lang="en-GB" sz="900" dirty="0" smtClean="0"/>
              <a:t>.</a:t>
            </a:r>
          </a:p>
          <a:p>
            <a:pPr marL="182880" lvl="0" indent="-154940"/>
            <a:r>
              <a:rPr lang="en-GB" sz="900" dirty="0"/>
              <a:t>Performed report checks and validated report results</a:t>
            </a:r>
            <a:r>
              <a:rPr lang="en-GB" sz="900" dirty="0" smtClean="0"/>
              <a:t>.</a:t>
            </a:r>
          </a:p>
          <a:p>
            <a:pPr marL="182880" lvl="0" indent="-154940"/>
            <a:r>
              <a:rPr lang="en-GB" sz="900" dirty="0"/>
              <a:t>Met with the Van </a:t>
            </a:r>
            <a:r>
              <a:rPr lang="en-GB" sz="900" dirty="0" err="1"/>
              <a:t>Dijk</a:t>
            </a:r>
            <a:r>
              <a:rPr lang="en-GB" sz="900" dirty="0"/>
              <a:t> reporting team to validate the report outputs</a:t>
            </a:r>
            <a:r>
              <a:rPr lang="en-GB" sz="900" dirty="0" smtClean="0"/>
              <a:t>.</a:t>
            </a:r>
          </a:p>
          <a:p>
            <a:pPr marL="182880" lvl="0" indent="-154940"/>
            <a:r>
              <a:rPr lang="en-GB" sz="900" dirty="0"/>
              <a:t>Set up generate tables and schedulers for automatic daily updates of the views</a:t>
            </a:r>
            <a:r>
              <a:rPr lang="en-GB" sz="900" dirty="0" smtClean="0"/>
              <a:t>.</a:t>
            </a:r>
          </a:p>
          <a:p>
            <a:pPr marL="182880" lvl="0" indent="-154940"/>
            <a:r>
              <a:rPr lang="en-GB" sz="900" dirty="0" smtClean="0">
                <a:hlinkClick r:id="rId3"/>
              </a:rPr>
              <a:t>Portfolio</a:t>
            </a:r>
            <a:r>
              <a:rPr lang="en-GB" sz="900" dirty="0" smtClean="0"/>
              <a:t>  ,    </a:t>
            </a:r>
            <a:r>
              <a:rPr lang="en-GB" sz="900" dirty="0" smtClean="0">
                <a:hlinkClick r:id="rId4"/>
              </a:rPr>
              <a:t>Company_Evaluation_Form_Week_20</a:t>
            </a:r>
            <a:endParaRPr sz="900" dirty="0"/>
          </a:p>
        </p:txBody>
      </p:sp>
      <p:sp>
        <p:nvSpPr>
          <p:cNvPr id="164" name="Google Shape;164;p20"/>
          <p:cNvSpPr txBox="1">
            <a:spLocks noGrp="1"/>
          </p:cNvSpPr>
          <p:nvPr>
            <p:ph type="body" idx="3"/>
          </p:nvPr>
        </p:nvSpPr>
        <p:spPr>
          <a:xfrm>
            <a:off x="4836861" y="1069354"/>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 dirty="0" smtClean="0"/>
          </a:p>
          <a:p>
            <a:pPr marL="27940" lvl="0" indent="0">
              <a:buNone/>
            </a:pPr>
            <a:r>
              <a:rPr lang="en-GB" dirty="0"/>
              <a:t>The final week went very well and was focused on finalization, validation, and closure of the internship</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went well? </a:t>
            </a:r>
            <a:endParaRPr lang="en" dirty="0" smtClean="0"/>
          </a:p>
          <a:p>
            <a:pPr marL="27940" lvl="0" indent="0">
              <a:buNone/>
            </a:pPr>
            <a:r>
              <a:rPr lang="en-GB" dirty="0"/>
              <a:t>All technical components were successfully finalized and validated, and the reports were aligned with business expectations. The portfolio and documentation were completed on time, and the automated scheduling ensured the sustainability of the solution</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didn’t go so well? </a:t>
            </a:r>
            <a:endParaRPr lang="en" dirty="0" smtClean="0"/>
          </a:p>
          <a:p>
            <a:pPr marL="27940" lvl="0" indent="0">
              <a:buNone/>
            </a:pPr>
            <a:r>
              <a:rPr lang="en-GB" dirty="0"/>
              <a:t>The workload was high due to the combination of technical finalization and academic writing, but all tasks were completed within the planned timeframe</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did you learn? </a:t>
            </a:r>
            <a:endParaRPr lang="en" dirty="0" smtClean="0"/>
          </a:p>
          <a:p>
            <a:pPr marL="27940" lvl="0" indent="0">
              <a:buNone/>
            </a:pPr>
            <a:r>
              <a:rPr lang="en-GB" dirty="0"/>
              <a:t>I learned how to finalize and validate a complex data project, coordinate technical and business validation, and document a full end-to-end internship project in a structured academic portfolio</a:t>
            </a:r>
            <a:r>
              <a:rPr lang="en-GB" dirty="0" smtClean="0"/>
              <a:t>.</a:t>
            </a:r>
          </a:p>
          <a:p>
            <a:pPr marL="27940" lvl="0" indent="0">
              <a:buNone/>
            </a:pPr>
            <a:endParaRPr dirty="0"/>
          </a:p>
          <a:p>
            <a:pPr marL="182880" lvl="0" indent="-154940" algn="l" rtl="0">
              <a:spcBef>
                <a:spcPts val="0"/>
              </a:spcBef>
              <a:spcAft>
                <a:spcPts val="0"/>
              </a:spcAft>
              <a:buSzPts val="1000"/>
              <a:buChar char="●"/>
            </a:pPr>
            <a:r>
              <a:rPr lang="en" dirty="0"/>
              <a:t>What could be added as an Action point looking forward to next week</a:t>
            </a:r>
            <a:r>
              <a:rPr lang="en" dirty="0" smtClean="0"/>
              <a:t>?</a:t>
            </a:r>
          </a:p>
          <a:p>
            <a:pPr marL="27940" lvl="0" indent="0">
              <a:buNone/>
            </a:pPr>
            <a:r>
              <a:rPr lang="en-GB" dirty="0"/>
              <a:t>As this was the final week of the internship, the action point is to submit all deliverables to the university </a:t>
            </a:r>
            <a:r>
              <a:rPr lang="en-GB" dirty="0" smtClean="0"/>
              <a:t>on time and </a:t>
            </a:r>
            <a:r>
              <a:rPr lang="en-GB" dirty="0"/>
              <a:t>reflect on the overall learning outcomes of the internship.</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sp>
        <p:nvSpPr>
          <p:cNvPr id="167" name="Google Shape;167;p20"/>
          <p:cNvSpPr/>
          <p:nvPr/>
        </p:nvSpPr>
        <p:spPr>
          <a:xfrm>
            <a:off x="0" y="565229"/>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1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This is a short summary of what I will be responsible for during my placement: 										</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GB" dirty="0"/>
              <a:t>During my placement, I will be responsible for supporting data integration and reporting activities by working with data pipelines, data models, and reporting tools. My focus will be on understanding business requirements, transforming and validating data, and contributing to the creation of reliable data views and reports that support decision-making within the organization. I will collaborate with different stakeholders, follow agreed methodologies, and document my work throughout the placement.</a:t>
            </a:r>
            <a:endParaRPr dirty="0" smtClean="0"/>
          </a:p>
          <a:p>
            <a:pPr marL="0" lvl="0" indent="0" algn="l" rtl="0">
              <a:spcBef>
                <a:spcPts val="800"/>
              </a:spcBef>
              <a:spcAft>
                <a:spcPts val="800"/>
              </a:spcAft>
              <a:buNone/>
            </a:pP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manager, colleague, or team member feedback</a:t>
            </a:r>
            <a:endParaRPr dirty="0"/>
          </a:p>
        </p:txBody>
      </p:sp>
      <p:sp>
        <p:nvSpPr>
          <p:cNvPr id="174" name="Google Shape;174;p21"/>
          <p:cNvSpPr txBox="1">
            <a:spLocks noGrp="1"/>
          </p:cNvSpPr>
          <p:nvPr>
            <p:ph type="body" idx="2"/>
          </p:nvPr>
        </p:nvSpPr>
        <p:spPr>
          <a:xfrm>
            <a:off x="182874" y="1152697"/>
            <a:ext cx="88696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t>D</a:t>
            </a:r>
            <a:r>
              <a:rPr lang="en" b="1" dirty="0"/>
              <a:t>ate</a:t>
            </a:r>
            <a:r>
              <a:rPr lang="en" b="1" dirty="0" smtClean="0"/>
              <a:t>: </a:t>
            </a:r>
            <a:r>
              <a:rPr lang="en" dirty="0" smtClean="0"/>
              <a:t>20 January 2026</a:t>
            </a:r>
            <a:endParaRPr lang="en" dirty="0"/>
          </a:p>
          <a:p>
            <a:pPr marL="182880" lvl="0" indent="-154940" algn="l" rtl="0">
              <a:spcBef>
                <a:spcPts val="0"/>
              </a:spcBef>
              <a:spcAft>
                <a:spcPts val="0"/>
              </a:spcAft>
              <a:buSzPts val="1000"/>
              <a:buChar char="●"/>
            </a:pPr>
            <a:r>
              <a:rPr lang="en" b="1" dirty="0" smtClean="0"/>
              <a:t>Feedback from: </a:t>
            </a:r>
            <a:r>
              <a:rPr lang="en" dirty="0" smtClean="0"/>
              <a:t>Sven Iliaens / Tomas Tempelaars – Mentors at Move Intermodal</a:t>
            </a:r>
          </a:p>
          <a:p>
            <a:pPr marL="27940" lvl="0" indent="0" algn="l" rtl="0">
              <a:spcBef>
                <a:spcPts val="0"/>
              </a:spcBef>
              <a:spcAft>
                <a:spcPts val="0"/>
              </a:spcAft>
              <a:buSzPts val="1000"/>
              <a:buNone/>
            </a:pPr>
            <a:endParaRPr lang="en" dirty="0" smtClean="0"/>
          </a:p>
          <a:p>
            <a:pPr marL="182880" lvl="0" indent="-154940"/>
            <a:r>
              <a:rPr lang="en" b="1" dirty="0" smtClean="0"/>
              <a:t>Feedback: </a:t>
            </a:r>
            <a:r>
              <a:rPr lang="en-GB" dirty="0"/>
              <a:t>During the internship period, </a:t>
            </a:r>
            <a:r>
              <a:rPr lang="en-GB" dirty="0" err="1"/>
              <a:t>Vladislav</a:t>
            </a:r>
            <a:r>
              <a:rPr lang="en-GB" dirty="0"/>
              <a:t> delivered a good and valuable result for Move Intermodal and Van </a:t>
            </a:r>
            <a:r>
              <a:rPr lang="en-GB" dirty="0" err="1"/>
              <a:t>Dijk</a:t>
            </a:r>
            <a:r>
              <a:rPr lang="en-GB" dirty="0"/>
              <a:t>. He demonstrated a solid understanding of the professional practice, including company processes, data flows, and the operational context of the logistics domain. His technical competence developed strongly over the course of the internship; after an initial period of guidance and self-study, he was able to work fully independently on the technical implementation and data modelling tasks</a:t>
            </a:r>
            <a:r>
              <a:rPr lang="en-GB" dirty="0" smtClean="0"/>
              <a:t>. </a:t>
            </a:r>
            <a:r>
              <a:rPr lang="en-GB" dirty="0" err="1" smtClean="0"/>
              <a:t>Vladislav</a:t>
            </a:r>
            <a:r>
              <a:rPr lang="en-GB" dirty="0" smtClean="0"/>
              <a:t> </a:t>
            </a:r>
            <a:r>
              <a:rPr lang="en-GB" dirty="0"/>
              <a:t>showed strong problem-solving skills and critical thinking within the scope of the assignment and the existing system structure. The quality of his technical work was consistently high from the early stages of the internship through to the final deliverables. He proved adaptable when priorities changed and adjusted his planning accordingly, which was particularly important given the transition phase within the Van </a:t>
            </a:r>
            <a:r>
              <a:rPr lang="en-GB" dirty="0" err="1"/>
              <a:t>Dijk</a:t>
            </a:r>
            <a:r>
              <a:rPr lang="en-GB" dirty="0"/>
              <a:t> team during the project</a:t>
            </a:r>
            <a:r>
              <a:rPr lang="en-GB" dirty="0" smtClean="0"/>
              <a:t>. Collaboration </a:t>
            </a:r>
            <a:r>
              <a:rPr lang="en-GB" dirty="0"/>
              <a:t>with the internal Move team was very good. Communication with the Van </a:t>
            </a:r>
            <a:r>
              <a:rPr lang="en-GB" dirty="0" err="1"/>
              <a:t>Dijk</a:t>
            </a:r>
            <a:r>
              <a:rPr lang="en-GB" dirty="0"/>
              <a:t> team was more challenging due to remote working conditions and ongoing organizational changes, but </a:t>
            </a:r>
            <a:r>
              <a:rPr lang="en-GB" dirty="0" err="1"/>
              <a:t>Vladislav</a:t>
            </a:r>
            <a:r>
              <a:rPr lang="en-GB" dirty="0"/>
              <a:t> demonstrated improvement in communication and escalation during the second half of the internship. Ultimately, the required information was obtained and integrated into the solution. If this information had been available earlier, further optimization could have been achieved; nevertheless, the current end result is already strong and meets expectations</a:t>
            </a:r>
            <a:r>
              <a:rPr lang="en-GB" dirty="0" smtClean="0"/>
              <a:t>. Overall</a:t>
            </a:r>
            <a:r>
              <a:rPr lang="en-GB" dirty="0"/>
              <a:t>, </a:t>
            </a:r>
            <a:r>
              <a:rPr lang="en-GB" dirty="0" err="1"/>
              <a:t>Vladislav</a:t>
            </a:r>
            <a:r>
              <a:rPr lang="en-GB" dirty="0"/>
              <a:t> is described as a pleasant and calm colleague with good work ethics, strong technical independence, and a professional attitude. The company is satisfied with the outcome of the internship and the contribution delivered</a:t>
            </a:r>
            <a:r>
              <a:rPr lang="en-GB" dirty="0" smtClean="0"/>
              <a:t>.</a:t>
            </a:r>
          </a:p>
          <a:p>
            <a:pPr marL="27940" lvl="0" indent="0">
              <a:buNone/>
            </a:pPr>
            <a:endParaRPr lang="en" dirty="0" smtClean="0"/>
          </a:p>
          <a:p>
            <a:pPr marL="182880" lvl="0" indent="-154940"/>
            <a:r>
              <a:rPr lang="en" b="1" dirty="0" smtClean="0"/>
              <a:t>Related </a:t>
            </a:r>
            <a:r>
              <a:rPr lang="en" b="1" dirty="0"/>
              <a:t>to what task: </a:t>
            </a:r>
            <a:r>
              <a:rPr lang="en-GB" dirty="0"/>
              <a:t>End-to-end delivery of the internship project, including data modelling, reporting, stakeholder communication, and final validation of results</a:t>
            </a:r>
            <a:r>
              <a:rPr lang="en-GB" dirty="0" smtClean="0"/>
              <a:t>.</a:t>
            </a:r>
          </a:p>
          <a:p>
            <a:pPr marL="27940" lvl="0" indent="0">
              <a:buNone/>
            </a:pPr>
            <a:endParaRPr lang="en" dirty="0"/>
          </a:p>
          <a:p>
            <a:pPr marL="182880" lvl="0" indent="-154940"/>
            <a:r>
              <a:rPr lang="en" b="1" dirty="0"/>
              <a:t>Response/action coming forward from this: </a:t>
            </a:r>
            <a:r>
              <a:rPr lang="en-GB" dirty="0"/>
              <a:t>Continue developing project communication and follow-up skills alongside strong technical independence, especially in environments with multiple stakeholders and remote collaboration. Build on the solid technical foundation demonstrated during this internship.</a:t>
            </a:r>
            <a:endParaRPr lang="en"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spTree>
    <p:extLst>
      <p:ext uri="{BB962C8B-B14F-4D97-AF65-F5344CB8AC3E}">
        <p14:creationId xmlns:p14="http://schemas.microsoft.com/office/powerpoint/2010/main" val="4217141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2773800" y="660987"/>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smtClean="0"/>
              <a:t>Example of views created in Matillion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1</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pic>
        <p:nvPicPr>
          <p:cNvPr id="8" name="Picture 7"/>
          <p:cNvPicPr>
            <a:picLocks noChangeAspect="1"/>
          </p:cNvPicPr>
          <p:nvPr/>
        </p:nvPicPr>
        <p:blipFill>
          <a:blip r:embed="rId3"/>
          <a:stretch>
            <a:fillRect/>
          </a:stretch>
        </p:blipFill>
        <p:spPr>
          <a:xfrm>
            <a:off x="1265395" y="1238344"/>
            <a:ext cx="6331842" cy="3065180"/>
          </a:xfrm>
          <a:prstGeom prst="rect">
            <a:avLst/>
          </a:prstGeom>
        </p:spPr>
      </p:pic>
    </p:spTree>
    <p:extLst>
      <p:ext uri="{BB962C8B-B14F-4D97-AF65-F5344CB8AC3E}">
        <p14:creationId xmlns:p14="http://schemas.microsoft.com/office/powerpoint/2010/main" val="1660643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489395" y="572700"/>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smtClean="0"/>
              <a:t>Example of views created in Matillion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2</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pic>
        <p:nvPicPr>
          <p:cNvPr id="7" name="Picture 6"/>
          <p:cNvPicPr>
            <a:picLocks noChangeAspect="1"/>
          </p:cNvPicPr>
          <p:nvPr/>
        </p:nvPicPr>
        <p:blipFill>
          <a:blip r:embed="rId3"/>
          <a:stretch>
            <a:fillRect/>
          </a:stretch>
        </p:blipFill>
        <p:spPr>
          <a:xfrm>
            <a:off x="233868" y="966600"/>
            <a:ext cx="4805555" cy="4011022"/>
          </a:xfrm>
          <a:prstGeom prst="rect">
            <a:avLst/>
          </a:prstGeom>
        </p:spPr>
      </p:pic>
      <p:sp>
        <p:nvSpPr>
          <p:cNvPr id="10" name="Google Shape;173;p21"/>
          <p:cNvSpPr txBox="1">
            <a:spLocks/>
          </p:cNvSpPr>
          <p:nvPr/>
        </p:nvSpPr>
        <p:spPr>
          <a:xfrm>
            <a:off x="5711809" y="605629"/>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GB" dirty="0" smtClean="0"/>
              <a:t>All Data Vault views created in </a:t>
            </a:r>
            <a:r>
              <a:rPr lang="en-GB" dirty="0" err="1" smtClean="0"/>
              <a:t>Matillion</a:t>
            </a:r>
            <a:endParaRPr lang="en-GB" dirty="0"/>
          </a:p>
        </p:txBody>
      </p:sp>
      <p:pic>
        <p:nvPicPr>
          <p:cNvPr id="3" name="Picture 2"/>
          <p:cNvPicPr>
            <a:picLocks noChangeAspect="1"/>
          </p:cNvPicPr>
          <p:nvPr/>
        </p:nvPicPr>
        <p:blipFill>
          <a:blip r:embed="rId4"/>
          <a:stretch>
            <a:fillRect/>
          </a:stretch>
        </p:blipFill>
        <p:spPr>
          <a:xfrm>
            <a:off x="5711809" y="1182964"/>
            <a:ext cx="3076679" cy="3410393"/>
          </a:xfrm>
          <a:prstGeom prst="rect">
            <a:avLst/>
          </a:prstGeom>
        </p:spPr>
      </p:pic>
    </p:spTree>
    <p:extLst>
      <p:ext uri="{BB962C8B-B14F-4D97-AF65-F5344CB8AC3E}">
        <p14:creationId xmlns:p14="http://schemas.microsoft.com/office/powerpoint/2010/main" val="3565332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489395" y="572700"/>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smtClean="0"/>
              <a:t>All Sats of all tables used in Matillion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3</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sp>
        <p:nvSpPr>
          <p:cNvPr id="10" name="Google Shape;173;p21"/>
          <p:cNvSpPr txBox="1">
            <a:spLocks/>
          </p:cNvSpPr>
          <p:nvPr/>
        </p:nvSpPr>
        <p:spPr>
          <a:xfrm>
            <a:off x="5711809" y="605629"/>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GB" dirty="0" smtClean="0"/>
              <a:t>All Data Mart views created in </a:t>
            </a:r>
            <a:r>
              <a:rPr lang="en-GB" dirty="0" err="1" smtClean="0"/>
              <a:t>Matillion</a:t>
            </a:r>
            <a:endParaRPr lang="en-GB" dirty="0"/>
          </a:p>
        </p:txBody>
      </p:sp>
      <p:pic>
        <p:nvPicPr>
          <p:cNvPr id="3" name="Picture 2"/>
          <p:cNvPicPr>
            <a:picLocks noChangeAspect="1"/>
          </p:cNvPicPr>
          <p:nvPr/>
        </p:nvPicPr>
        <p:blipFill>
          <a:blip r:embed="rId3"/>
          <a:stretch>
            <a:fillRect/>
          </a:stretch>
        </p:blipFill>
        <p:spPr>
          <a:xfrm>
            <a:off x="6312823" y="1163781"/>
            <a:ext cx="2170520" cy="3630291"/>
          </a:xfrm>
          <a:prstGeom prst="rect">
            <a:avLst/>
          </a:prstGeom>
        </p:spPr>
      </p:pic>
      <p:pic>
        <p:nvPicPr>
          <p:cNvPr id="5" name="Picture 4"/>
          <p:cNvPicPr>
            <a:picLocks noChangeAspect="1"/>
          </p:cNvPicPr>
          <p:nvPr/>
        </p:nvPicPr>
        <p:blipFill>
          <a:blip r:embed="rId4"/>
          <a:stretch>
            <a:fillRect/>
          </a:stretch>
        </p:blipFill>
        <p:spPr>
          <a:xfrm>
            <a:off x="667512" y="1017990"/>
            <a:ext cx="2603788" cy="3776082"/>
          </a:xfrm>
          <a:prstGeom prst="rect">
            <a:avLst/>
          </a:prstGeom>
        </p:spPr>
      </p:pic>
    </p:spTree>
    <p:extLst>
      <p:ext uri="{BB962C8B-B14F-4D97-AF65-F5344CB8AC3E}">
        <p14:creationId xmlns:p14="http://schemas.microsoft.com/office/powerpoint/2010/main" val="1572916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3715688" y="662100"/>
            <a:ext cx="1692552" cy="3939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dirty="0" smtClean="0"/>
              <a:t>Data Flow Example</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4</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pic>
        <p:nvPicPr>
          <p:cNvPr id="11" name="Picture 10"/>
          <p:cNvPicPr>
            <a:picLocks noChangeAspect="1"/>
          </p:cNvPicPr>
          <p:nvPr/>
        </p:nvPicPr>
        <p:blipFill>
          <a:blip r:embed="rId3"/>
          <a:stretch>
            <a:fillRect/>
          </a:stretch>
        </p:blipFill>
        <p:spPr>
          <a:xfrm>
            <a:off x="288000" y="1145400"/>
            <a:ext cx="8547929" cy="1228344"/>
          </a:xfrm>
          <a:prstGeom prst="rect">
            <a:avLst/>
          </a:prstGeom>
        </p:spPr>
      </p:pic>
      <p:pic>
        <p:nvPicPr>
          <p:cNvPr id="12" name="Picture 11"/>
          <p:cNvPicPr>
            <a:picLocks noChangeAspect="1"/>
          </p:cNvPicPr>
          <p:nvPr/>
        </p:nvPicPr>
        <p:blipFill>
          <a:blip r:embed="rId4"/>
          <a:stretch>
            <a:fillRect/>
          </a:stretch>
        </p:blipFill>
        <p:spPr>
          <a:xfrm>
            <a:off x="159621" y="3574840"/>
            <a:ext cx="8804686" cy="1125673"/>
          </a:xfrm>
          <a:prstGeom prst="rect">
            <a:avLst/>
          </a:prstGeom>
        </p:spPr>
      </p:pic>
    </p:spTree>
    <p:extLst>
      <p:ext uri="{BB962C8B-B14F-4D97-AF65-F5344CB8AC3E}">
        <p14:creationId xmlns:p14="http://schemas.microsoft.com/office/powerpoint/2010/main" val="1608682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2538337" y="662100"/>
            <a:ext cx="4047253" cy="3939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dirty="0" smtClean="0"/>
              <a:t>Example of the Data Mapping view in Matillion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5</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pic>
        <p:nvPicPr>
          <p:cNvPr id="3" name="Picture 2"/>
          <p:cNvPicPr>
            <a:picLocks noChangeAspect="1"/>
          </p:cNvPicPr>
          <p:nvPr/>
        </p:nvPicPr>
        <p:blipFill>
          <a:blip r:embed="rId3"/>
          <a:stretch>
            <a:fillRect/>
          </a:stretch>
        </p:blipFill>
        <p:spPr>
          <a:xfrm>
            <a:off x="285914" y="1622280"/>
            <a:ext cx="8568000" cy="2242435"/>
          </a:xfrm>
          <a:prstGeom prst="rect">
            <a:avLst/>
          </a:prstGeom>
        </p:spPr>
      </p:pic>
    </p:spTree>
    <p:extLst>
      <p:ext uri="{BB962C8B-B14F-4D97-AF65-F5344CB8AC3E}">
        <p14:creationId xmlns:p14="http://schemas.microsoft.com/office/powerpoint/2010/main" val="1244490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20 - </a:t>
            </a:r>
            <a:r>
              <a:rPr lang="en" dirty="0" smtClean="0"/>
              <a:t>Evidencing</a:t>
            </a:r>
            <a:endParaRPr dirty="0"/>
          </a:p>
        </p:txBody>
      </p:sp>
      <p:sp>
        <p:nvSpPr>
          <p:cNvPr id="173" name="Google Shape;173;p21"/>
          <p:cNvSpPr txBox="1">
            <a:spLocks noGrp="1"/>
          </p:cNvSpPr>
          <p:nvPr>
            <p:ph type="subTitle" idx="1"/>
          </p:nvPr>
        </p:nvSpPr>
        <p:spPr>
          <a:xfrm>
            <a:off x="2091573" y="662100"/>
            <a:ext cx="4942527" cy="3939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dirty="0" smtClean="0"/>
              <a:t>Example of Reporting view in Bold BI – Tons per Container</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6</a:t>
            </a:r>
            <a:r>
              <a:rPr lang="en" dirty="0" smtClean="0"/>
              <a:t>/6</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20</a:t>
            </a:r>
            <a:endParaRPr sz="2400" dirty="0"/>
          </a:p>
        </p:txBody>
      </p:sp>
      <p:pic>
        <p:nvPicPr>
          <p:cNvPr id="8" name="Picture 7"/>
          <p:cNvPicPr>
            <a:picLocks noChangeAspect="1"/>
          </p:cNvPicPr>
          <p:nvPr/>
        </p:nvPicPr>
        <p:blipFill>
          <a:blip r:embed="rId3"/>
          <a:stretch>
            <a:fillRect/>
          </a:stretch>
        </p:blipFill>
        <p:spPr>
          <a:xfrm>
            <a:off x="925727" y="1145400"/>
            <a:ext cx="7274220" cy="3838258"/>
          </a:xfrm>
          <a:prstGeom prst="rect">
            <a:avLst/>
          </a:prstGeom>
        </p:spPr>
      </p:pic>
    </p:spTree>
    <p:extLst>
      <p:ext uri="{BB962C8B-B14F-4D97-AF65-F5344CB8AC3E}">
        <p14:creationId xmlns:p14="http://schemas.microsoft.com/office/powerpoint/2010/main" val="3009604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1745053"/>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accent6">
                    <a:lumMod val="75000"/>
                  </a:schemeClr>
                </a:solidFill>
              </a:rPr>
              <a:t>You made it!</a:t>
            </a:r>
            <a:endParaRPr b="1" dirty="0">
              <a:solidFill>
                <a:schemeClr val="accent6">
                  <a:lumMod val="75000"/>
                </a:schemeClr>
              </a:solidFill>
            </a:endParaRP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t>You made it to the end of your placement period, congratulations! Hopefully, you have learned a lot and you gained experience with the work field, working with other professionals and became more independent in your work. As a reminder, do not forget about the following deliverables:</a:t>
            </a:r>
          </a:p>
          <a:p>
            <a:pPr marL="0" lvl="0" indent="0" algn="l" rtl="0">
              <a:spcBef>
                <a:spcPts val="0"/>
              </a:spcBef>
              <a:spcAft>
                <a:spcPts val="0"/>
              </a:spcAft>
              <a:buNone/>
            </a:pPr>
            <a:endParaRPr lang="en-GB" sz="1200" b="1" dirty="0"/>
          </a:p>
          <a:p>
            <a:pPr marL="228600" lvl="0" indent="-228600" algn="l" rtl="0">
              <a:spcBef>
                <a:spcPts val="0"/>
              </a:spcBef>
              <a:spcAft>
                <a:spcPts val="0"/>
              </a:spcAft>
              <a:buAutoNum type="arabicParenR"/>
            </a:pPr>
            <a:r>
              <a:rPr lang="en-GB" sz="1200" dirty="0"/>
              <a:t>Remind your company supervisor about the 20</a:t>
            </a:r>
            <a:r>
              <a:rPr lang="en-GB" sz="1200" baseline="30000" dirty="0"/>
              <a:t>th</a:t>
            </a:r>
            <a:r>
              <a:rPr lang="en-GB" sz="1200" dirty="0"/>
              <a:t> week assessment. They should fill in the assessment sheet provided and discuss their outcomes with you. Reflect on their feedback and see how you improved yourself compared to the 10</a:t>
            </a:r>
            <a:r>
              <a:rPr lang="en-GB" sz="1200" baseline="30000" dirty="0"/>
              <a:t>th</a:t>
            </a:r>
            <a:r>
              <a:rPr lang="en-GB" sz="1200" dirty="0"/>
              <a:t> week feedback. Afterwards, your supervisor needs to send the signed version to your </a:t>
            </a:r>
            <a:r>
              <a:rPr lang="en-GB" sz="1200" dirty="0" err="1"/>
              <a:t>BUas</a:t>
            </a:r>
            <a:r>
              <a:rPr lang="en-GB" sz="1200" dirty="0"/>
              <a:t> supervisor! </a:t>
            </a:r>
            <a:br>
              <a:rPr lang="en-GB" sz="1200" dirty="0"/>
            </a:br>
            <a:endParaRPr lang="en-GB" sz="1200" dirty="0"/>
          </a:p>
          <a:p>
            <a:pPr marL="228600" lvl="0" indent="-228600" algn="l" rtl="0">
              <a:spcBef>
                <a:spcPts val="0"/>
              </a:spcBef>
              <a:spcAft>
                <a:spcPts val="0"/>
              </a:spcAft>
              <a:buAutoNum type="arabicParenR"/>
            </a:pPr>
            <a:r>
              <a:rPr lang="en-GB" sz="1200" dirty="0"/>
              <a:t>Plan a meeting with your company supervisor, your Buas supervisor and you to discuss the end of your placement. </a:t>
            </a:r>
            <a:br>
              <a:rPr lang="en-GB" sz="1200" dirty="0"/>
            </a:br>
            <a:endParaRPr lang="en-GB" sz="1200" dirty="0"/>
          </a:p>
          <a:p>
            <a:pPr marL="228600" lvl="0" indent="-228600" algn="l" rtl="0">
              <a:spcBef>
                <a:spcPts val="0"/>
              </a:spcBef>
              <a:spcAft>
                <a:spcPts val="0"/>
              </a:spcAft>
              <a:buAutoNum type="arabicParenR"/>
            </a:pPr>
            <a:r>
              <a:rPr lang="en-GB" sz="1200" dirty="0"/>
              <a:t>Do not forget to update your learning log! Make sure that the log is accessible for your Buas supervisor so they can have a look at what you have done.</a:t>
            </a:r>
          </a:p>
          <a:p>
            <a:pPr marL="228600" lvl="0" indent="-228600" algn="l" rtl="0">
              <a:spcBef>
                <a:spcPts val="0"/>
              </a:spcBef>
              <a:spcAft>
                <a:spcPts val="0"/>
              </a:spcAft>
              <a:buAutoNum type="arabicParenR"/>
            </a:pPr>
            <a:endParaRPr lang="en-GB" sz="1200" dirty="0"/>
          </a:p>
          <a:p>
            <a:pPr marL="228600" lvl="0" indent="-228600" algn="l" rtl="0">
              <a:spcBef>
                <a:spcPts val="0"/>
              </a:spcBef>
              <a:spcAft>
                <a:spcPts val="0"/>
              </a:spcAft>
              <a:buAutoNum type="arabicParenR"/>
            </a:pPr>
            <a:r>
              <a:rPr lang="en-GB" sz="1200" dirty="0"/>
              <a:t>Finalize all the deliverables and hand them in on time! </a:t>
            </a:r>
          </a:p>
          <a:p>
            <a:pPr marL="228600" lvl="0" indent="-228600" algn="l" rtl="0">
              <a:spcBef>
                <a:spcPts val="0"/>
              </a:spcBef>
              <a:spcAft>
                <a:spcPts val="0"/>
              </a:spcAft>
              <a:buAutoNum type="arabicParenR"/>
            </a:pPr>
            <a:endParaRPr lang="en-GB" sz="1200" dirty="0"/>
          </a:p>
          <a:p>
            <a:pPr marL="228600" lvl="0" indent="-228600" algn="l" rtl="0">
              <a:spcBef>
                <a:spcPts val="0"/>
              </a:spcBef>
              <a:spcAft>
                <a:spcPts val="0"/>
              </a:spcAft>
              <a:buAutoNum type="arabicParenR"/>
            </a:pPr>
            <a:r>
              <a:rPr lang="en-GB" sz="1200" dirty="0"/>
              <a:t>Make sure to thank your supervisor at the company and other team members! Update your LinkedIn and maybe add your colleagues to further build your network.</a:t>
            </a:r>
          </a:p>
          <a:p>
            <a:pPr marL="0" lvl="0" indent="0" algn="l" rtl="0">
              <a:spcBef>
                <a:spcPts val="0"/>
              </a:spcBef>
              <a:spcAft>
                <a:spcPts val="0"/>
              </a:spcAft>
              <a:buNone/>
            </a:pPr>
            <a:endParaRPr lang="en-GB" sz="1200" dirty="0"/>
          </a:p>
        </p:txBody>
      </p:sp>
    </p:spTree>
    <p:extLst>
      <p:ext uri="{BB962C8B-B14F-4D97-AF65-F5344CB8AC3E}">
        <p14:creationId xmlns:p14="http://schemas.microsoft.com/office/powerpoint/2010/main" val="264356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295F5BAE-BA7D-E898-3F38-25CAB23A3D48}"/>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1729EDB1-B126-19CD-A001-392E7030EEB2}"/>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Component A</a:t>
            </a:r>
            <a:endParaRPr dirty="0"/>
          </a:p>
        </p:txBody>
      </p:sp>
      <p:sp>
        <p:nvSpPr>
          <p:cNvPr id="364" name="Google Shape;364;p39">
            <a:extLst>
              <a:ext uri="{FF2B5EF4-FFF2-40B4-BE49-F238E27FC236}">
                <a16:creationId xmlns:a16="http://schemas.microsoft.com/office/drawing/2014/main" id="{4CDD4960-C537-A1AC-A736-420D31FDF211}"/>
              </a:ext>
            </a:extLst>
          </p:cNvPr>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dirty="0"/>
              <a:t>Research</a:t>
            </a:r>
            <a:endParaRPr dirty="0"/>
          </a:p>
        </p:txBody>
      </p:sp>
      <p:sp>
        <p:nvSpPr>
          <p:cNvPr id="366" name="Google Shape;366;p39">
            <a:extLst>
              <a:ext uri="{FF2B5EF4-FFF2-40B4-BE49-F238E27FC236}">
                <a16:creationId xmlns:a16="http://schemas.microsoft.com/office/drawing/2014/main" id="{2F48EDC3-8EBE-DB53-F444-215868F67080}"/>
              </a:ext>
            </a:extLst>
          </p:cNvPr>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668821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2/</a:t>
            </a:r>
            <a:r>
              <a:rPr lang="en" dirty="0"/>
              <a:t>2</a:t>
            </a:r>
            <a:endParaRPr sz="1400" dirty="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20" y="667548"/>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These are qualities I bring to my placement: 							</a:t>
            </a:r>
            <a:endParaRPr b="0" i="1" dirty="0"/>
          </a:p>
        </p:txBody>
      </p:sp>
      <p:sp>
        <p:nvSpPr>
          <p:cNvPr id="126" name="Google Shape;126;p16"/>
          <p:cNvSpPr txBox="1">
            <a:spLocks noGrp="1"/>
          </p:cNvSpPr>
          <p:nvPr>
            <p:ph type="body" idx="3"/>
          </p:nvPr>
        </p:nvSpPr>
        <p:spPr>
          <a:xfrm>
            <a:off x="18282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GB" dirty="0"/>
              <a:t>I bring a strong analytical </a:t>
            </a:r>
            <a:r>
              <a:rPr lang="en-GB" dirty="0" err="1"/>
              <a:t>mindset</a:t>
            </a:r>
            <a:r>
              <a:rPr lang="en-GB" dirty="0"/>
              <a:t>, a solid foundation in data science and SQL, and a structured way of working. I am motivated, proactive in learning new tools, and comfortable working independently on technical tasks. I also value clear documentation and accuracy when working with data, which helps ensure reliable results</a:t>
            </a:r>
            <a:r>
              <a:rPr lang="en-GB" dirty="0" smtClean="0"/>
              <a:t>.</a:t>
            </a:r>
          </a:p>
          <a:p>
            <a:pPr marL="0" lvl="0" indent="0" algn="just">
              <a:buNone/>
            </a:pPr>
            <a:endParaRPr lang="en-GB" dirty="0"/>
          </a:p>
          <a:p>
            <a:pPr marL="0" lvl="0" indent="0" algn="just">
              <a:buNone/>
            </a:pPr>
            <a:endParaRPr lang="en-GB" dirty="0" smtClean="0"/>
          </a:p>
          <a:p>
            <a:pPr marL="0" lvl="0" indent="0" algn="just">
              <a:buNone/>
            </a:pPr>
            <a:endParaRPr lang="en-GB" dirty="0"/>
          </a:p>
          <a:p>
            <a:pPr marL="0" lvl="0" indent="0" algn="just">
              <a:buNone/>
            </a:pPr>
            <a:endParaRPr lang="en-GB" dirty="0" smtClean="0"/>
          </a:p>
          <a:p>
            <a:pPr marL="0" lvl="0" indent="0" algn="just">
              <a:buNone/>
            </a:pPr>
            <a:endParaRPr dirty="0" smtClean="0"/>
          </a:p>
          <a:p>
            <a:pPr marL="0" lvl="0" indent="0" algn="just">
              <a:spcBef>
                <a:spcPts val="800"/>
              </a:spcBef>
              <a:spcAft>
                <a:spcPts val="800"/>
              </a:spcAft>
              <a:buNone/>
            </a:pPr>
            <a:r>
              <a:rPr lang="en-GB" dirty="0"/>
              <a:t>During my placement, I would like to further develop my practical data engineering skills in a real business environment, especially in working with complex data models and reporting tools. I also want to improve my communication with non-technical stakeholders, gain more confidence in translating business requirements into technical solutions, and learn how to work effectively within multi-company and cross-team settings.</a:t>
            </a:r>
            <a:endParaRPr dirty="0"/>
          </a:p>
        </p:txBody>
      </p:sp>
      <p:sp>
        <p:nvSpPr>
          <p:cNvPr id="2" name="Google Shape;125;p16">
            <a:extLst>
              <a:ext uri="{FF2B5EF4-FFF2-40B4-BE49-F238E27FC236}">
                <a16:creationId xmlns:a16="http://schemas.microsoft.com/office/drawing/2014/main" id="{F30A2A53-9DE6-7BEA-7FE8-7A8F29F575C6}"/>
              </a:ext>
            </a:extLst>
          </p:cNvPr>
          <p:cNvSpPr txBox="1">
            <a:spLocks/>
          </p:cNvSpPr>
          <p:nvPr/>
        </p:nvSpPr>
        <p:spPr>
          <a:xfrm>
            <a:off x="182820" y="2118000"/>
            <a:ext cx="8778300"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US" dirty="0"/>
              <a:t>These are qualities I would like to improve/learn more about during my placement: 							</a:t>
            </a:r>
            <a:endParaRPr lang="en-US" b="0" i="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397" name="Google Shape;397;p42"/>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endParaRPr dirty="0"/>
          </a:p>
        </p:txBody>
      </p:sp>
      <p:sp>
        <p:nvSpPr>
          <p:cNvPr id="398" name="Google Shape;398;p42"/>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Company and Role Context </a:t>
            </a:r>
            <a:endParaRPr lang="nl-NL" dirty="0"/>
          </a:p>
        </p:txBody>
      </p:sp>
      <p:sp>
        <p:nvSpPr>
          <p:cNvPr id="3" name="Title 2">
            <a:extLst>
              <a:ext uri="{FF2B5EF4-FFF2-40B4-BE49-F238E27FC236}">
                <a16:creationId xmlns:a16="http://schemas.microsoft.com/office/drawing/2014/main" id="{567945F2-C4A6-F8EB-DDE0-E149944D6D67}"/>
              </a:ext>
            </a:extLst>
          </p:cNvPr>
          <p:cNvSpPr>
            <a:spLocks noGrp="1"/>
          </p:cNvSpPr>
          <p:nvPr>
            <p:ph type="title"/>
          </p:nvPr>
        </p:nvSpPr>
        <p:spPr/>
        <p:txBody>
          <a:bodyPr/>
          <a:lstStyle/>
          <a:p>
            <a:r>
              <a:rPr lang="en-GB" dirty="0"/>
              <a:t>A</a:t>
            </a:r>
          </a:p>
        </p:txBody>
      </p:sp>
      <p:sp>
        <p:nvSpPr>
          <p:cNvPr id="5" name="Title 4">
            <a:extLst>
              <a:ext uri="{FF2B5EF4-FFF2-40B4-BE49-F238E27FC236}">
                <a16:creationId xmlns:a16="http://schemas.microsoft.com/office/drawing/2014/main" id="{1FF156D3-CF0F-3ED3-BFF3-671E68144D18}"/>
              </a:ext>
            </a:extLst>
          </p:cNvPr>
          <p:cNvSpPr>
            <a:spLocks noGrp="1"/>
          </p:cNvSpPr>
          <p:nvPr>
            <p:ph type="title" idx="6"/>
          </p:nvPr>
        </p:nvSpPr>
        <p:spPr/>
        <p:txBody>
          <a:bodyPr/>
          <a:lstStyle/>
          <a:p>
            <a:r>
              <a:rPr lang="en-GB" dirty="0"/>
              <a:t>Research</a:t>
            </a:r>
          </a:p>
        </p:txBody>
      </p:sp>
      <p:sp>
        <p:nvSpPr>
          <p:cNvPr id="7" name="Title 6">
            <a:extLst>
              <a:ext uri="{FF2B5EF4-FFF2-40B4-BE49-F238E27FC236}">
                <a16:creationId xmlns:a16="http://schemas.microsoft.com/office/drawing/2014/main" id="{9E6DCF8C-29C1-8FA3-FBA5-FF7798B695A7}"/>
              </a:ext>
            </a:extLst>
          </p:cNvPr>
          <p:cNvSpPr>
            <a:spLocks noGrp="1"/>
          </p:cNvSpPr>
          <p:nvPr>
            <p:ph type="title" idx="3"/>
          </p:nvPr>
        </p:nvSpPr>
        <p:spPr/>
        <p:txBody>
          <a:bodyPr/>
          <a:lstStyle/>
          <a:p>
            <a:r>
              <a:rPr lang="en-GB" dirty="0"/>
              <a:t>10 points total</a:t>
            </a:r>
          </a:p>
        </p:txBody>
      </p:sp>
      <p:sp>
        <p:nvSpPr>
          <p:cNvPr id="11" name="Text Placeholder 10">
            <a:extLst>
              <a:ext uri="{FF2B5EF4-FFF2-40B4-BE49-F238E27FC236}">
                <a16:creationId xmlns:a16="http://schemas.microsoft.com/office/drawing/2014/main" id="{3A98C12E-93DE-7FB6-6AB3-45C856260180}"/>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C9358F2E-BAC5-F5E0-AAEA-ABE9BFE7A4BC}"/>
              </a:ext>
            </a:extLst>
          </p:cNvPr>
          <p:cNvGraphicFramePr>
            <a:graphicFrameLocks noGrp="1"/>
          </p:cNvGraphicFramePr>
          <p:nvPr>
            <p:extLst>
              <p:ext uri="{D42A27DB-BD31-4B8C-83A1-F6EECF244321}">
                <p14:modId xmlns:p14="http://schemas.microsoft.com/office/powerpoint/2010/main" val="14975364"/>
              </p:ext>
            </p:extLst>
          </p:nvPr>
        </p:nvGraphicFramePr>
        <p:xfrm>
          <a:off x="0" y="1069800"/>
          <a:ext cx="9144000" cy="4073700"/>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u="none" strike="noStrike" dirty="0">
                          <a:solidFill>
                            <a:srgbClr val="000000"/>
                          </a:solidFill>
                          <a:effectLst/>
                          <a:latin typeface="Aptos Narrow" panose="020B0004020202020204" pitchFamily="34" charset="0"/>
                        </a:rPr>
                        <a:t>The student provides a clear, concise, and insightful overview of the company, its structure, market, and work culture. The role of the student within the organization is described accurately and connected to the relevance of the project.</a:t>
                      </a: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1 and</a:t>
                      </a:r>
                      <a:r>
                        <a:rPr lang="en-GB" sz="1100" b="0" i="1" u="none" strike="noStrike" baseline="0" dirty="0" smtClean="0">
                          <a:solidFill>
                            <a:srgbClr val="000000"/>
                          </a:solidFill>
                          <a:effectLst/>
                          <a:latin typeface="Aptos Narrow" panose="020B0004020202020204" pitchFamily="34" charset="0"/>
                        </a:rPr>
                        <a:t> Section 2</a:t>
                      </a:r>
                      <a:r>
                        <a:rPr lang="en-GB" sz="1100" b="0" i="1" u="none" strike="noStrike" dirty="0" smtClean="0">
                          <a:solidFill>
                            <a:srgbClr val="000000"/>
                          </a:solidFill>
                          <a:effectLst/>
                          <a:latin typeface="Aptos Narrow" panose="020B0004020202020204" pitchFamily="34" charset="0"/>
                        </a:rPr>
                        <a:t>, I clearly introduce the context of the work placement, my role as a Data Integration and BI Automation Intern, and the objective of the project. I explain how my responsibilities directly supported the need for automated reporting following the acquisition of Van </a:t>
                      </a:r>
                      <a:r>
                        <a:rPr lang="en-GB" sz="1100" b="0" i="1" u="none" strike="noStrike" dirty="0" err="1" smtClean="0">
                          <a:solidFill>
                            <a:srgbClr val="000000"/>
                          </a:solidFill>
                          <a:effectLst/>
                          <a:latin typeface="Aptos Narrow" panose="020B0004020202020204" pitchFamily="34" charset="0"/>
                        </a:rPr>
                        <a:t>Dijk</a:t>
                      </a:r>
                      <a:r>
                        <a:rPr lang="en-GB" sz="1100" b="0" i="1" u="none" strike="noStrike" dirty="0" smtClean="0">
                          <a:solidFill>
                            <a:srgbClr val="000000"/>
                          </a:solidFill>
                          <a:effectLst/>
                          <a:latin typeface="Aptos Narrow" panose="020B0004020202020204" pitchFamily="34" charset="0"/>
                        </a:rPr>
                        <a:t> Logistics, linking my role to the relevance of the project.</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3, I provide a concise overview of Move Intermodal, including its market position, services, and organizational structure. The company context is connected to the business challenge that the project addresses.</a:t>
                      </a:r>
                    </a:p>
                    <a:p>
                      <a:pPr marL="171450" lvl="3"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The organizational placement of my role is further clarified through Figure 1, which shows how I was positioned within the IT department and how I collaborated with different stakeholders. Together, these sections demonstrate a clear understanding of the company context and my role within it.</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 is demonstrated in: </a:t>
                      </a: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1 and Section 2 – Introduction and Project Description (pages 2–5) 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3 – Company Description (pages 5–7) 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dirty="0" smtClean="0">
                          <a:solidFill>
                            <a:srgbClr val="000000"/>
                          </a:solidFill>
                          <a:effectLst/>
                          <a:latin typeface="Aptos Narrow" panose="020B0004020202020204" pitchFamily="34" charset="0"/>
                        </a:rPr>
                        <a:t>Figure 1 – Organizational Chart (IT Department) (page 6) 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dirty="0" smtClean="0">
                          <a:solidFill>
                            <a:srgbClr val="000000"/>
                          </a:solidFill>
                          <a:effectLst/>
                          <a:latin typeface="Aptos Narrow" panose="020B0004020202020204" pitchFamily="34" charset="0"/>
                        </a:rPr>
                        <a:t>Company evaluation </a:t>
                      </a:r>
                      <a:r>
                        <a:rPr lang="en-US" sz="1100" b="0" i="1" u="none" strike="noStrike" dirty="0" smtClean="0">
                          <a:solidFill>
                            <a:srgbClr val="000000"/>
                          </a:solidFill>
                          <a:effectLst/>
                          <a:latin typeface="Aptos Narrow" panose="020B0004020202020204" pitchFamily="34" charset="0"/>
                        </a:rPr>
                        <a:t>form -</a:t>
                      </a:r>
                      <a:r>
                        <a:rPr lang="en-US" sz="1100" b="0" i="1" u="none" strike="noStrike" baseline="0" dirty="0" smtClean="0">
                          <a:solidFill>
                            <a:srgbClr val="000000"/>
                          </a:solidFill>
                          <a:effectLst/>
                          <a:latin typeface="Aptos Narrow" panose="020B0004020202020204" pitchFamily="34" charset="0"/>
                        </a:rPr>
                        <a:t> </a:t>
                      </a:r>
                      <a:r>
                        <a:rPr lang="en-GB" sz="1100" b="0" i="1" u="none" strike="noStrike" baseline="0" dirty="0" smtClean="0">
                          <a:solidFill>
                            <a:srgbClr val="000000"/>
                          </a:solidFill>
                          <a:effectLst/>
                          <a:latin typeface="Aptos Narrow" panose="020B0004020202020204" pitchFamily="34" charset="0"/>
                          <a:hlinkClick r:id="rId4"/>
                        </a:rPr>
                        <a:t>Company Evaluation Form Week 20</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0CDC5E9-711D-C4D1-E4F2-401BEB35ED3D}"/>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9D3D1683-7687-702C-BE5F-9655629E82C1}"/>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7" name="Google Shape;397;p42">
            <a:extLst>
              <a:ext uri="{FF2B5EF4-FFF2-40B4-BE49-F238E27FC236}">
                <a16:creationId xmlns:a16="http://schemas.microsoft.com/office/drawing/2014/main" id="{DE640164-1B32-7C42-DF0A-EBB84DC73912}"/>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endParaRPr dirty="0"/>
          </a:p>
        </p:txBody>
      </p:sp>
      <p:sp>
        <p:nvSpPr>
          <p:cNvPr id="398" name="Google Shape;398;p42">
            <a:extLst>
              <a:ext uri="{FF2B5EF4-FFF2-40B4-BE49-F238E27FC236}">
                <a16:creationId xmlns:a16="http://schemas.microsoft.com/office/drawing/2014/main" id="{473120F7-8EAA-D6D2-07F5-A3E878E230A1}"/>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Ethical and Legal Considerations</a:t>
            </a:r>
            <a:endParaRPr lang="nl-NL" dirty="0"/>
          </a:p>
        </p:txBody>
      </p:sp>
      <p:sp>
        <p:nvSpPr>
          <p:cNvPr id="3" name="Title 2">
            <a:extLst>
              <a:ext uri="{FF2B5EF4-FFF2-40B4-BE49-F238E27FC236}">
                <a16:creationId xmlns:a16="http://schemas.microsoft.com/office/drawing/2014/main" id="{60911899-CC74-78BA-259E-2AC384DEA61B}"/>
              </a:ext>
            </a:extLst>
          </p:cNvPr>
          <p:cNvSpPr>
            <a:spLocks noGrp="1"/>
          </p:cNvSpPr>
          <p:nvPr>
            <p:ph type="title"/>
          </p:nvPr>
        </p:nvSpPr>
        <p:spPr/>
        <p:txBody>
          <a:bodyPr/>
          <a:lstStyle/>
          <a:p>
            <a:r>
              <a:rPr lang="en-GB" dirty="0"/>
              <a:t>A</a:t>
            </a:r>
          </a:p>
        </p:txBody>
      </p:sp>
      <p:sp>
        <p:nvSpPr>
          <p:cNvPr id="5" name="Title 4">
            <a:extLst>
              <a:ext uri="{FF2B5EF4-FFF2-40B4-BE49-F238E27FC236}">
                <a16:creationId xmlns:a16="http://schemas.microsoft.com/office/drawing/2014/main" id="{4DB9A3CD-3AB2-F394-F70A-11F11CA03ED0}"/>
              </a:ext>
            </a:extLst>
          </p:cNvPr>
          <p:cNvSpPr>
            <a:spLocks noGrp="1"/>
          </p:cNvSpPr>
          <p:nvPr>
            <p:ph type="title" idx="6"/>
          </p:nvPr>
        </p:nvSpPr>
        <p:spPr/>
        <p:txBody>
          <a:bodyPr/>
          <a:lstStyle/>
          <a:p>
            <a:r>
              <a:rPr lang="en-GB" dirty="0"/>
              <a:t>Research</a:t>
            </a:r>
          </a:p>
        </p:txBody>
      </p:sp>
      <p:sp>
        <p:nvSpPr>
          <p:cNvPr id="7" name="Title 6">
            <a:extLst>
              <a:ext uri="{FF2B5EF4-FFF2-40B4-BE49-F238E27FC236}">
                <a16:creationId xmlns:a16="http://schemas.microsoft.com/office/drawing/2014/main" id="{43352D68-BDC1-4AE4-F1B7-4D10091DED65}"/>
              </a:ext>
            </a:extLst>
          </p:cNvPr>
          <p:cNvSpPr>
            <a:spLocks noGrp="1"/>
          </p:cNvSpPr>
          <p:nvPr>
            <p:ph type="title" idx="3"/>
          </p:nvPr>
        </p:nvSpPr>
        <p:spPr/>
        <p:txBody>
          <a:bodyPr/>
          <a:lstStyle/>
          <a:p>
            <a:r>
              <a:rPr lang="en-GB" dirty="0"/>
              <a:t>10 points total</a:t>
            </a:r>
          </a:p>
        </p:txBody>
      </p:sp>
      <p:sp>
        <p:nvSpPr>
          <p:cNvPr id="11" name="Text Placeholder 10">
            <a:extLst>
              <a:ext uri="{FF2B5EF4-FFF2-40B4-BE49-F238E27FC236}">
                <a16:creationId xmlns:a16="http://schemas.microsoft.com/office/drawing/2014/main" id="{3BB15D6F-2EE4-8C76-B8C0-B4F57F7A1312}"/>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D4ACCF61-431D-A6D1-6DD0-0C29D91E6145}"/>
              </a:ext>
            </a:extLst>
          </p:cNvPr>
          <p:cNvGraphicFramePr>
            <a:graphicFrameLocks noGrp="1"/>
          </p:cNvGraphicFramePr>
          <p:nvPr>
            <p:extLst>
              <p:ext uri="{D42A27DB-BD31-4B8C-83A1-F6EECF244321}">
                <p14:modId xmlns:p14="http://schemas.microsoft.com/office/powerpoint/2010/main" val="691454277"/>
              </p:ext>
            </p:extLst>
          </p:nvPr>
        </p:nvGraphicFramePr>
        <p:xfrm>
          <a:off x="0" y="1069800"/>
          <a:ext cx="9144000" cy="4073700"/>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provides a nuanced and critical analysis of ethical and legal aspects relevant to the work, applying </a:t>
                      </a:r>
                      <a:r>
                        <a:rPr lang="en-US" sz="1050" b="1" i="0" dirty="0" err="1">
                          <a:solidFill>
                            <a:srgbClr val="242424"/>
                          </a:solidFill>
                          <a:effectLst/>
                          <a:latin typeface="Aptos Narrow" panose="020B0004020202020204" pitchFamily="34" charset="0"/>
                        </a:rPr>
                        <a:t>recognised</a:t>
                      </a:r>
                      <a:r>
                        <a:rPr lang="en-US" sz="1050" b="1" i="0" dirty="0">
                          <a:solidFill>
                            <a:srgbClr val="242424"/>
                          </a:solidFill>
                          <a:effectLst/>
                          <a:latin typeface="Aptos Narrow" panose="020B0004020202020204" pitchFamily="34" charset="0"/>
                        </a:rPr>
                        <a:t> frameworks (e.g., GDPR, AI ethics) and reflecting on their own role in decision-making.</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8, I analyse the ethical and legal aspects of working with operational logistics data, applying GDPR principles such as data minimisation, purpose limitation, and controlled access. I explain how potentially sensitive or indirectly identifiable data was handled carefully and only used when necessary for the reporting objectives.</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5, I demonstrate ethical decision-making through selective use of data, where only relevant tables and attributes were included in the data model and reporting layers. This shows the practical application of legal and ethical frameworks in data engineering decisions.</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6, I reflect on my responsibility for data correctness and transparency by describing how inconsistencies, duplicates, and unclear mappings were investigated and resolved. I also highlight my role in discussing ethical and legal uncertainties with supervisors and stakeholders before making final decisions.</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marL="0" indent="0" algn="ctr" fontAlgn="ctr">
                        <a:buFont typeface="Arial" panose="020B0604020202020204" pitchFamily="34" charset="0"/>
                        <a:buNone/>
                      </a:pPr>
                      <a:r>
                        <a:rPr lang="en-US" sz="1100" b="0" i="1" u="none" strike="noStrike" dirty="0" smtClean="0">
                          <a:solidFill>
                            <a:srgbClr val="000000"/>
                          </a:solidFill>
                          <a:effectLst/>
                          <a:latin typeface="Aptos Narrow" panose="020B0004020202020204" pitchFamily="34" charset="0"/>
                        </a:rPr>
                        <a:t>This is demonstrated in:</a:t>
                      </a:r>
                    </a:p>
                    <a:p>
                      <a:pPr marL="0" indent="0" algn="ctr" fontAlgn="ctr">
                        <a:buFont typeface="Arial" panose="020B0604020202020204" pitchFamily="34" charset="0"/>
                        <a:buNone/>
                      </a:pP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8– Ethical and Legal Considerations (</a:t>
                      </a:r>
                      <a:r>
                        <a:rPr lang="en-US" sz="1100" b="0" i="1" u="none" strike="noStrike" dirty="0" smtClean="0">
                          <a:solidFill>
                            <a:srgbClr val="000000"/>
                          </a:solidFill>
                          <a:effectLst/>
                          <a:latin typeface="Aptos Narrow" panose="020B0004020202020204" pitchFamily="34" charset="0"/>
                        </a:rPr>
                        <a:t>page 14) </a:t>
                      </a:r>
                      <a:r>
                        <a:rPr lang="en-US" sz="1100" b="0" i="1" u="none" strike="noStrike" dirty="0" smtClean="0">
                          <a:solidFill>
                            <a:srgbClr val="000000"/>
                          </a:solidFill>
                          <a:effectLst/>
                          <a:latin typeface="Aptos Narrow" panose="020B0004020202020204" pitchFamily="34" charset="0"/>
                        </a:rPr>
                        <a:t>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5 – Data Description (page 8) 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6 – Methodology and Implementation (pages </a:t>
                      </a:r>
                      <a:r>
                        <a:rPr lang="en-US" sz="1100" b="0" i="1" u="none" strike="noStrike" dirty="0" smtClean="0">
                          <a:solidFill>
                            <a:srgbClr val="000000"/>
                          </a:solidFill>
                          <a:effectLst/>
                          <a:latin typeface="Aptos Narrow" panose="020B0004020202020204" pitchFamily="34" charset="0"/>
                        </a:rPr>
                        <a:t>8–13) </a:t>
                      </a:r>
                      <a:r>
                        <a:rPr lang="en-US" sz="1100" b="0" i="1" u="none" strike="noStrike" dirty="0" smtClean="0">
                          <a:solidFill>
                            <a:srgbClr val="000000"/>
                          </a:solidFill>
                          <a:effectLst/>
                          <a:latin typeface="Aptos Narrow" panose="020B0004020202020204" pitchFamily="34" charset="0"/>
                        </a:rPr>
                        <a:t>of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Company evaluation </a:t>
                      </a:r>
                      <a:r>
                        <a:rPr lang="en-US" sz="1100" b="0" i="1" u="none" strike="noStrike" dirty="0" smtClean="0">
                          <a:solidFill>
                            <a:srgbClr val="000000"/>
                          </a:solidFill>
                          <a:effectLst/>
                          <a:latin typeface="Aptos Narrow" panose="020B0004020202020204" pitchFamily="34" charset="0"/>
                        </a:rPr>
                        <a:t>form - </a:t>
                      </a:r>
                      <a:r>
                        <a:rPr lang="en-GB" sz="1100" b="0" i="1" u="none" strike="noStrike" baseline="0" smtClean="0">
                          <a:solidFill>
                            <a:srgbClr val="000000"/>
                          </a:solidFill>
                          <a:effectLst/>
                          <a:latin typeface="Aptos Narrow" panose="020B0004020202020204" pitchFamily="34" charset="0"/>
                          <a:hlinkClick r:id="rId4"/>
                        </a:rPr>
                        <a:t>Company Evaluation Form Week 20</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Tree>
    <p:extLst>
      <p:ext uri="{BB962C8B-B14F-4D97-AF65-F5344CB8AC3E}">
        <p14:creationId xmlns:p14="http://schemas.microsoft.com/office/powerpoint/2010/main" val="2208842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95BB4DD9-DA52-E21C-8711-7AB9641ADAC6}"/>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02A59607-7C12-E08B-62CF-2B1E7948A28F}"/>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7" name="Google Shape;397;p42">
            <a:extLst>
              <a:ext uri="{FF2B5EF4-FFF2-40B4-BE49-F238E27FC236}">
                <a16:creationId xmlns:a16="http://schemas.microsoft.com/office/drawing/2014/main" id="{08121B4B-07F0-241E-1AF5-A10CC2B8C562}"/>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a:t>
            </a:r>
            <a:endParaRPr dirty="0"/>
          </a:p>
        </p:txBody>
      </p:sp>
      <p:sp>
        <p:nvSpPr>
          <p:cNvPr id="398" name="Google Shape;398;p42">
            <a:extLst>
              <a:ext uri="{FF2B5EF4-FFF2-40B4-BE49-F238E27FC236}">
                <a16:creationId xmlns:a16="http://schemas.microsoft.com/office/drawing/2014/main" id="{57101657-4322-6817-B7EF-A1CC84F97C88}"/>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Integration of Research and Theory</a:t>
            </a:r>
            <a:endParaRPr lang="nl-NL" dirty="0"/>
          </a:p>
        </p:txBody>
      </p:sp>
      <p:sp>
        <p:nvSpPr>
          <p:cNvPr id="3" name="Title 2">
            <a:extLst>
              <a:ext uri="{FF2B5EF4-FFF2-40B4-BE49-F238E27FC236}">
                <a16:creationId xmlns:a16="http://schemas.microsoft.com/office/drawing/2014/main" id="{4809FDA3-E3D4-82C5-B3FD-7E3A7F9DA552}"/>
              </a:ext>
            </a:extLst>
          </p:cNvPr>
          <p:cNvSpPr>
            <a:spLocks noGrp="1"/>
          </p:cNvSpPr>
          <p:nvPr>
            <p:ph type="title"/>
          </p:nvPr>
        </p:nvSpPr>
        <p:spPr/>
        <p:txBody>
          <a:bodyPr/>
          <a:lstStyle/>
          <a:p>
            <a:r>
              <a:rPr lang="en-GB" dirty="0"/>
              <a:t>A</a:t>
            </a:r>
          </a:p>
        </p:txBody>
      </p:sp>
      <p:sp>
        <p:nvSpPr>
          <p:cNvPr id="5" name="Title 4">
            <a:extLst>
              <a:ext uri="{FF2B5EF4-FFF2-40B4-BE49-F238E27FC236}">
                <a16:creationId xmlns:a16="http://schemas.microsoft.com/office/drawing/2014/main" id="{CCBD7651-7828-1A1C-1066-F9E6E6D38247}"/>
              </a:ext>
            </a:extLst>
          </p:cNvPr>
          <p:cNvSpPr>
            <a:spLocks noGrp="1"/>
          </p:cNvSpPr>
          <p:nvPr>
            <p:ph type="title" idx="6"/>
          </p:nvPr>
        </p:nvSpPr>
        <p:spPr/>
        <p:txBody>
          <a:bodyPr/>
          <a:lstStyle/>
          <a:p>
            <a:r>
              <a:rPr lang="en-GB" dirty="0"/>
              <a:t>Research</a:t>
            </a:r>
          </a:p>
        </p:txBody>
      </p:sp>
      <p:sp>
        <p:nvSpPr>
          <p:cNvPr id="11" name="Text Placeholder 10">
            <a:extLst>
              <a:ext uri="{FF2B5EF4-FFF2-40B4-BE49-F238E27FC236}">
                <a16:creationId xmlns:a16="http://schemas.microsoft.com/office/drawing/2014/main" id="{64CBEFC8-018C-2A45-C552-3BB7937F3B8D}"/>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21F1ADC0-9771-0221-C19E-D393A4E1D325}"/>
              </a:ext>
            </a:extLst>
          </p:cNvPr>
          <p:cNvGraphicFramePr>
            <a:graphicFrameLocks noGrp="1"/>
          </p:cNvGraphicFramePr>
          <p:nvPr>
            <p:extLst>
              <p:ext uri="{D42A27DB-BD31-4B8C-83A1-F6EECF244321}">
                <p14:modId xmlns:p14="http://schemas.microsoft.com/office/powerpoint/2010/main" val="1892415315"/>
              </p:ext>
            </p:extLst>
          </p:nvPr>
        </p:nvGraphicFramePr>
        <p:xfrm>
          <a:off x="0" y="1069800"/>
          <a:ext cx="9144000" cy="4156065"/>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GB" sz="1050" b="1" i="0" u="none" strike="noStrike" dirty="0" smtClean="0">
                          <a:solidFill>
                            <a:srgbClr val="000000"/>
                          </a:solidFill>
                          <a:effectLst/>
                          <a:latin typeface="Aptos Narrow" panose="020B0004020202020204" pitchFamily="34" charset="0"/>
                        </a:rPr>
                        <a:t>The student integrates relevant literature, frameworks, and best practices, making clear and well-argued connections between theory and practice.</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4 (Theoretical Background and Literature</a:t>
                      </a:r>
                      <a:r>
                        <a:rPr lang="en-GB" sz="1100" b="0" i="1" u="none" strike="noStrike" baseline="0" dirty="0" smtClean="0">
                          <a:solidFill>
                            <a:srgbClr val="000000"/>
                          </a:solidFill>
                          <a:effectLst/>
                          <a:latin typeface="Aptos Narrow" panose="020B0004020202020204" pitchFamily="34" charset="0"/>
                        </a:rPr>
                        <a:t> Study</a:t>
                      </a:r>
                      <a:r>
                        <a:rPr lang="en-GB" sz="1100" b="0" i="1" u="none" strike="noStrike" dirty="0" smtClean="0">
                          <a:solidFill>
                            <a:srgbClr val="000000"/>
                          </a:solidFill>
                          <a:effectLst/>
                          <a:latin typeface="Aptos Narrow" panose="020B0004020202020204" pitchFamily="34" charset="0"/>
                        </a:rPr>
                        <a:t>), I introduce and explain relevant frameworks and best practices that guided the project, including Data Vault 2.0, CRISP-DM, and modern data warehousing principles. These theories provide the foundation for how data integration, </a:t>
                      </a:r>
                      <a:r>
                        <a:rPr lang="en-GB" sz="1100" b="0" i="1" u="none" strike="noStrike" dirty="0" err="1" smtClean="0">
                          <a:solidFill>
                            <a:srgbClr val="000000"/>
                          </a:solidFill>
                          <a:effectLst/>
                          <a:latin typeface="Aptos Narrow" panose="020B0004020202020204" pitchFamily="34" charset="0"/>
                        </a:rPr>
                        <a:t>modeling</a:t>
                      </a:r>
                      <a:r>
                        <a:rPr lang="en-GB" sz="1100" b="0" i="1" u="none" strike="noStrike" dirty="0" smtClean="0">
                          <a:solidFill>
                            <a:srgbClr val="000000"/>
                          </a:solidFill>
                          <a:effectLst/>
                          <a:latin typeface="Aptos Narrow" panose="020B0004020202020204" pitchFamily="34" charset="0"/>
                        </a:rPr>
                        <a:t>, and reporting were approached.</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6 (Methodology), I explicitly connect these theoretical concepts to practice by explaining how Data Vault principles were applied in </a:t>
                      </a:r>
                      <a:r>
                        <a:rPr lang="en-GB" sz="1100" b="0" i="1" u="none" strike="noStrike" dirty="0" err="1" smtClean="0">
                          <a:solidFill>
                            <a:srgbClr val="000000"/>
                          </a:solidFill>
                          <a:effectLst/>
                          <a:latin typeface="Aptos Narrow" panose="020B0004020202020204" pitchFamily="34" charset="0"/>
                        </a:rPr>
                        <a:t>Matillion</a:t>
                      </a:r>
                      <a:r>
                        <a:rPr lang="en-GB" sz="1100" b="0" i="1" u="none" strike="noStrike" dirty="0" smtClean="0">
                          <a:solidFill>
                            <a:srgbClr val="000000"/>
                          </a:solidFill>
                          <a:effectLst/>
                          <a:latin typeface="Aptos Narrow" panose="020B0004020202020204" pitchFamily="34" charset="0"/>
                        </a:rPr>
                        <a:t> and Snowflake through the creation of hubs, links, satellites, and incremental loading logic. The CRISP-DM framework is reflected in the structured way the project progressed from understanding business requirements to data preparation, modelling, validation, and reporting.</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7</a:t>
                      </a:r>
                      <a:r>
                        <a:rPr lang="en-GB" sz="1100" b="0" i="1" u="none" strike="noStrike" baseline="0" dirty="0" smtClean="0">
                          <a:solidFill>
                            <a:srgbClr val="000000"/>
                          </a:solidFill>
                          <a:effectLst/>
                          <a:latin typeface="Aptos Narrow" panose="020B0004020202020204" pitchFamily="34" charset="0"/>
                        </a:rPr>
                        <a:t> and Section 9</a:t>
                      </a:r>
                      <a:r>
                        <a:rPr lang="en-GB" sz="1100" b="0" i="1" u="none" strike="noStrike" dirty="0" smtClean="0">
                          <a:solidFill>
                            <a:srgbClr val="000000"/>
                          </a:solidFill>
                          <a:effectLst/>
                          <a:latin typeface="Aptos Narrow" panose="020B0004020202020204" pitchFamily="34" charset="0"/>
                        </a:rPr>
                        <a:t> (Evaluation &amp; Discussion), I reflect on the effectiveness and limitations of applying these frameworks in a real business environment. I discuss trade-offs between theoretical best practices and practical constraints such as data quality issues, legacy systems, and reporting deadlines. This demonstrates critical reflection rather than a purely descriptive use of theory.</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 is demonstrated in:</a:t>
                      </a:r>
                    </a:p>
                    <a:p>
                      <a:pPr algn="ctr" fontAlgn="ctr">
                        <a:buNone/>
                      </a:pP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4 – Theoretical Background and Literature study (pages 7–8) in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6 – Methodology (pages </a:t>
                      </a:r>
                      <a:r>
                        <a:rPr lang="en-US" sz="1100" b="0" i="1" u="none" strike="noStrike" dirty="0" smtClean="0">
                          <a:solidFill>
                            <a:srgbClr val="000000"/>
                          </a:solidFill>
                          <a:effectLst/>
                          <a:latin typeface="Aptos Narrow" panose="020B0004020202020204" pitchFamily="34" charset="0"/>
                        </a:rPr>
                        <a:t>8-13) </a:t>
                      </a:r>
                      <a:r>
                        <a:rPr lang="en-US" sz="1100" b="0" i="1" u="none" strike="noStrike" dirty="0" smtClean="0">
                          <a:solidFill>
                            <a:srgbClr val="000000"/>
                          </a:solidFill>
                          <a:effectLst/>
                          <a:latin typeface="Aptos Narrow" panose="020B0004020202020204" pitchFamily="34" charset="0"/>
                        </a:rPr>
                        <a:t>in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7 &amp; Section 9 – Evaluation &amp; Discussion (pages </a:t>
                      </a:r>
                      <a:r>
                        <a:rPr lang="en-US" sz="1100" b="0" i="1" u="none" strike="noStrike" dirty="0" smtClean="0">
                          <a:solidFill>
                            <a:srgbClr val="000000"/>
                          </a:solidFill>
                          <a:effectLst/>
                          <a:latin typeface="Aptos Narrow" panose="020B0004020202020204" pitchFamily="34" charset="0"/>
                        </a:rPr>
                        <a:t>13-14 </a:t>
                      </a:r>
                      <a:r>
                        <a:rPr lang="en-US" sz="1100" b="0" i="1" u="none" strike="noStrike" dirty="0" smtClean="0">
                          <a:solidFill>
                            <a:srgbClr val="000000"/>
                          </a:solidFill>
                          <a:effectLst/>
                          <a:latin typeface="Aptos Narrow" panose="020B0004020202020204" pitchFamily="34" charset="0"/>
                        </a:rPr>
                        <a:t>and </a:t>
                      </a:r>
                      <a:r>
                        <a:rPr lang="en-US" sz="1100" b="0" i="1" u="none" strike="noStrike" dirty="0" smtClean="0">
                          <a:solidFill>
                            <a:srgbClr val="000000"/>
                          </a:solidFill>
                          <a:effectLst/>
                          <a:latin typeface="Aptos Narrow" panose="020B0004020202020204" pitchFamily="34" charset="0"/>
                        </a:rPr>
                        <a:t>page 15) </a:t>
                      </a:r>
                      <a:r>
                        <a:rPr lang="en-US" sz="1100" b="0" i="1" u="none" strike="noStrike" dirty="0" smtClean="0">
                          <a:solidFill>
                            <a:srgbClr val="000000"/>
                          </a:solidFill>
                          <a:effectLst/>
                          <a:latin typeface="Aptos Narrow" panose="020B0004020202020204" pitchFamily="34" charset="0"/>
                        </a:rPr>
                        <a:t>in </a:t>
                      </a:r>
                      <a:r>
                        <a:rPr lang="en-US"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Company evaluation </a:t>
                      </a:r>
                      <a:r>
                        <a:rPr lang="en-US" sz="1100" b="0" i="1" u="none" strike="noStrike" dirty="0" smtClean="0">
                          <a:solidFill>
                            <a:srgbClr val="000000"/>
                          </a:solidFill>
                          <a:effectLst/>
                          <a:latin typeface="Aptos Narrow" panose="020B0004020202020204" pitchFamily="34" charset="0"/>
                        </a:rPr>
                        <a:t>form - </a:t>
                      </a:r>
                      <a:r>
                        <a:rPr lang="en-GB" sz="1100" b="0" i="1" u="none" strike="noStrike" baseline="0" smtClean="0">
                          <a:solidFill>
                            <a:srgbClr val="000000"/>
                          </a:solidFill>
                          <a:effectLst/>
                          <a:latin typeface="Aptos Narrow" panose="020B0004020202020204" pitchFamily="34" charset="0"/>
                          <a:hlinkClick r:id="rId4"/>
                        </a:rPr>
                        <a:t>Company Evaluation Form Week 20</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A9645FB8-B013-9C4A-B8D4-AB037F180E20}"/>
              </a:ext>
            </a:extLst>
          </p:cNvPr>
          <p:cNvSpPr>
            <a:spLocks noGrp="1"/>
          </p:cNvSpPr>
          <p:nvPr>
            <p:ph type="title" idx="3"/>
          </p:nvPr>
        </p:nvSpPr>
        <p:spPr>
          <a:xfrm>
            <a:off x="2049462" y="0"/>
            <a:ext cx="4206300" cy="576000"/>
          </a:xfrm>
        </p:spPr>
        <p:txBody>
          <a:bodyPr/>
          <a:lstStyle/>
          <a:p>
            <a:r>
              <a:rPr lang="en-GB" dirty="0"/>
              <a:t>10 points total</a:t>
            </a:r>
          </a:p>
        </p:txBody>
      </p:sp>
    </p:spTree>
    <p:extLst>
      <p:ext uri="{BB962C8B-B14F-4D97-AF65-F5344CB8AC3E}">
        <p14:creationId xmlns:p14="http://schemas.microsoft.com/office/powerpoint/2010/main" val="2574231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Component B</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Product</a:t>
            </a:r>
            <a:endParaRPr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0000" dirty="0">
                <a:solidFill>
                  <a:srgbClr val="999999"/>
                </a:solidFill>
                <a:latin typeface="Roboto"/>
                <a:ea typeface="Roboto"/>
                <a:cs typeface="Roboto"/>
                <a:sym typeface="Roboto"/>
              </a:rPr>
              <a:t>B</a:t>
            </a:r>
            <a:endParaRPr sz="40000" dirty="0">
              <a:solidFill>
                <a:srgbClr val="999999"/>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F139340-ECB0-4ABD-04B3-35AF12EC7771}"/>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F8B5C43B-8847-B929-2C34-2022F61EA1C2}"/>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397" name="Google Shape;397;p42">
            <a:extLst>
              <a:ext uri="{FF2B5EF4-FFF2-40B4-BE49-F238E27FC236}">
                <a16:creationId xmlns:a16="http://schemas.microsoft.com/office/drawing/2014/main" id="{27E9D842-87B4-FFA2-0F29-8B63AC5A19EF}"/>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398" name="Google Shape;398;p42">
            <a:extLst>
              <a:ext uri="{FF2B5EF4-FFF2-40B4-BE49-F238E27FC236}">
                <a16:creationId xmlns:a16="http://schemas.microsoft.com/office/drawing/2014/main" id="{5AF5FC98-658F-4A57-E280-EE641D3E06D7}"/>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Understanding and Approach</a:t>
            </a:r>
            <a:endParaRPr lang="nl-NL" dirty="0"/>
          </a:p>
        </p:txBody>
      </p:sp>
      <p:sp>
        <p:nvSpPr>
          <p:cNvPr id="3" name="Title 2">
            <a:extLst>
              <a:ext uri="{FF2B5EF4-FFF2-40B4-BE49-F238E27FC236}">
                <a16:creationId xmlns:a16="http://schemas.microsoft.com/office/drawing/2014/main" id="{ECFF371A-D2A8-E119-6ABB-DB35C80FA1C7}"/>
              </a:ext>
            </a:extLst>
          </p:cNvPr>
          <p:cNvSpPr>
            <a:spLocks noGrp="1"/>
          </p:cNvSpPr>
          <p:nvPr>
            <p:ph type="title"/>
          </p:nvPr>
        </p:nvSpPr>
        <p:spPr/>
        <p:txBody>
          <a:bodyPr/>
          <a:lstStyle/>
          <a:p>
            <a:r>
              <a:rPr lang="en-GB" dirty="0"/>
              <a:t>B</a:t>
            </a:r>
          </a:p>
        </p:txBody>
      </p:sp>
      <p:sp>
        <p:nvSpPr>
          <p:cNvPr id="5" name="Title 4">
            <a:extLst>
              <a:ext uri="{FF2B5EF4-FFF2-40B4-BE49-F238E27FC236}">
                <a16:creationId xmlns:a16="http://schemas.microsoft.com/office/drawing/2014/main" id="{DDF6ACFC-2866-62AC-C42D-3C02B00A2DE3}"/>
              </a:ext>
            </a:extLst>
          </p:cNvPr>
          <p:cNvSpPr>
            <a:spLocks noGrp="1"/>
          </p:cNvSpPr>
          <p:nvPr>
            <p:ph type="title" idx="6"/>
          </p:nvPr>
        </p:nvSpPr>
        <p:spPr/>
        <p:txBody>
          <a:bodyPr/>
          <a:lstStyle/>
          <a:p>
            <a:r>
              <a:rPr lang="en-GB" dirty="0"/>
              <a:t>Research</a:t>
            </a:r>
          </a:p>
        </p:txBody>
      </p:sp>
      <p:sp>
        <p:nvSpPr>
          <p:cNvPr id="11" name="Text Placeholder 10">
            <a:extLst>
              <a:ext uri="{FF2B5EF4-FFF2-40B4-BE49-F238E27FC236}">
                <a16:creationId xmlns:a16="http://schemas.microsoft.com/office/drawing/2014/main" id="{DC949000-7C72-F131-6CD7-F91AC5BEE560}"/>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FAD0AA6F-49E7-DE9F-2F2A-C846E27DFD49}"/>
              </a:ext>
            </a:extLst>
          </p:cNvPr>
          <p:cNvGraphicFramePr>
            <a:graphicFrameLocks noGrp="1"/>
          </p:cNvGraphicFramePr>
          <p:nvPr>
            <p:extLst>
              <p:ext uri="{D42A27DB-BD31-4B8C-83A1-F6EECF244321}">
                <p14:modId xmlns:p14="http://schemas.microsoft.com/office/powerpoint/2010/main" val="1275911757"/>
              </p:ext>
            </p:extLst>
          </p:nvPr>
        </p:nvGraphicFramePr>
        <p:xfrm>
          <a:off x="0" y="1069800"/>
          <a:ext cx="9144000" cy="4658985"/>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demonstrates a deep understanding of the project’s goals and challenges, including relevant context and constraints. They articulate a well-justified approach that aligns with the chosen role (e.g., requirement analysis, data handling, modelling, engineering, or other relevant outputs).</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0" u="none" strike="noStrike" dirty="0" smtClean="0">
                          <a:solidFill>
                            <a:srgbClr val="000000"/>
                          </a:solidFill>
                          <a:effectLst/>
                          <a:latin typeface="Aptos Narrow" panose="020B0004020202020204" pitchFamily="34" charset="0"/>
                        </a:rPr>
                        <a:t>In Section 2 (Project Description and Timeline/Plan), I demonstrate a clear understanding of the project goals and constraints by explaining the business problem caused by manual reporting after the acquisition of Van </a:t>
                      </a:r>
                      <a:r>
                        <a:rPr lang="en-GB" sz="1100" b="0" i="0" u="none" strike="noStrike" dirty="0" err="1" smtClean="0">
                          <a:solidFill>
                            <a:srgbClr val="000000"/>
                          </a:solidFill>
                          <a:effectLst/>
                          <a:latin typeface="Aptos Narrow" panose="020B0004020202020204" pitchFamily="34" charset="0"/>
                        </a:rPr>
                        <a:t>Dijk</a:t>
                      </a:r>
                      <a:r>
                        <a:rPr lang="en-GB" sz="1100" b="0" i="0" u="none" strike="noStrike" dirty="0" smtClean="0">
                          <a:solidFill>
                            <a:srgbClr val="000000"/>
                          </a:solidFill>
                          <a:effectLst/>
                          <a:latin typeface="Aptos Narrow" panose="020B0004020202020204" pitchFamily="34" charset="0"/>
                        </a:rPr>
                        <a:t> Logistics, as well as the technical and organisational challenges involved in automating reporting within an existing data platform. I also explain the original project scope and how it evolved during the placement.</a:t>
                      </a:r>
                    </a:p>
                    <a:p>
                      <a:pPr marL="171450" indent="-171450" algn="just" fontAlgn="ctr">
                        <a:buFont typeface="Arial" panose="020B0604020202020204" pitchFamily="34" charset="0"/>
                        <a:buChar char="•"/>
                      </a:pPr>
                      <a:r>
                        <a:rPr lang="en-GB" sz="1100" b="0" i="0" u="none" strike="noStrike" dirty="0" smtClean="0">
                          <a:solidFill>
                            <a:srgbClr val="000000"/>
                          </a:solidFill>
                          <a:effectLst/>
                          <a:latin typeface="Aptos Narrow" panose="020B0004020202020204" pitchFamily="34" charset="0"/>
                        </a:rPr>
                        <a:t>In Section 2.3 and 2.4, I explicitly describe the challenges encountered during the report rebuilding phase, such as limited stakeholder availability and undocumented business logic. I justify the decision to adjust the approach by prioritising data mapping before report rebuilding, showing a well-reasoned and adaptive project strategy aligned with real-world constraints.</a:t>
                      </a:r>
                    </a:p>
                    <a:p>
                      <a:pPr marL="171450" indent="-171450" algn="just" fontAlgn="ctr">
                        <a:buFont typeface="Arial" panose="020B0604020202020204" pitchFamily="34" charset="0"/>
                        <a:buChar char="•"/>
                      </a:pPr>
                      <a:r>
                        <a:rPr lang="en-GB" sz="1100" b="0" i="0" u="none" strike="noStrike" dirty="0" smtClean="0">
                          <a:solidFill>
                            <a:srgbClr val="000000"/>
                          </a:solidFill>
                          <a:effectLst/>
                          <a:latin typeface="Aptos Narrow" panose="020B0004020202020204" pitchFamily="34" charset="0"/>
                        </a:rPr>
                        <a:t>In Section 6 (Methodology and Implementation), I clearly articulate the chosen technical approach, including the use of Data Vault 2.0, Snowflake, </a:t>
                      </a:r>
                      <a:r>
                        <a:rPr lang="en-GB" sz="1100" b="0" i="0" u="none" strike="noStrike" dirty="0" err="1" smtClean="0">
                          <a:solidFill>
                            <a:srgbClr val="000000"/>
                          </a:solidFill>
                          <a:effectLst/>
                          <a:latin typeface="Aptos Narrow" panose="020B0004020202020204" pitchFamily="34" charset="0"/>
                        </a:rPr>
                        <a:t>Matillion</a:t>
                      </a:r>
                      <a:r>
                        <a:rPr lang="en-GB" sz="1100" b="0" i="0" u="none" strike="noStrike" dirty="0" smtClean="0">
                          <a:solidFill>
                            <a:srgbClr val="000000"/>
                          </a:solidFill>
                          <a:effectLst/>
                          <a:latin typeface="Aptos Narrow" panose="020B0004020202020204" pitchFamily="34" charset="0"/>
                        </a:rPr>
                        <a:t>, and Bold BI. I explain why specific modelling levels (Dossier, </a:t>
                      </a:r>
                      <a:r>
                        <a:rPr lang="en-GB" sz="1100" b="0" i="0" u="none" strike="noStrike" dirty="0" err="1" smtClean="0">
                          <a:solidFill>
                            <a:srgbClr val="000000"/>
                          </a:solidFill>
                          <a:effectLst/>
                          <a:latin typeface="Aptos Narrow" panose="020B0004020202020204" pitchFamily="34" charset="0"/>
                        </a:rPr>
                        <a:t>Rit</a:t>
                      </a:r>
                      <a:r>
                        <a:rPr lang="en-GB" sz="1100" b="0" i="0" u="none" strike="noStrike" dirty="0" smtClean="0">
                          <a:solidFill>
                            <a:srgbClr val="000000"/>
                          </a:solidFill>
                          <a:effectLst/>
                          <a:latin typeface="Aptos Narrow" panose="020B0004020202020204" pitchFamily="34" charset="0"/>
                        </a:rPr>
                        <a:t>, </a:t>
                      </a:r>
                      <a:r>
                        <a:rPr lang="en-GB" sz="1100" b="0" i="0" u="none" strike="noStrike" dirty="0" err="1" smtClean="0">
                          <a:solidFill>
                            <a:srgbClr val="000000"/>
                          </a:solidFill>
                          <a:effectLst/>
                          <a:latin typeface="Aptos Narrow" panose="020B0004020202020204" pitchFamily="34" charset="0"/>
                        </a:rPr>
                        <a:t>Vracht</a:t>
                      </a:r>
                      <a:r>
                        <a:rPr lang="en-GB" sz="1100" b="0" i="0" u="none" strike="noStrike" dirty="0" smtClean="0">
                          <a:solidFill>
                            <a:srgbClr val="000000"/>
                          </a:solidFill>
                          <a:effectLst/>
                          <a:latin typeface="Aptos Narrow" panose="020B0004020202020204" pitchFamily="34" charset="0"/>
                        </a:rPr>
                        <a:t>) were chosen and how the </a:t>
                      </a:r>
                      <a:r>
                        <a:rPr lang="en-GB" sz="1100" b="0" i="0" u="none" strike="noStrike" dirty="0" err="1" smtClean="0">
                          <a:solidFill>
                            <a:srgbClr val="000000"/>
                          </a:solidFill>
                          <a:effectLst/>
                          <a:latin typeface="Aptos Narrow" panose="020B0004020202020204" pitchFamily="34" charset="0"/>
                        </a:rPr>
                        <a:t>Vracht</a:t>
                      </a:r>
                      <a:r>
                        <a:rPr lang="en-GB" sz="1100" b="0" i="0" u="none" strike="noStrike" dirty="0" smtClean="0">
                          <a:solidFill>
                            <a:srgbClr val="000000"/>
                          </a:solidFill>
                          <a:effectLst/>
                          <a:latin typeface="Aptos Narrow" panose="020B0004020202020204" pitchFamily="34" charset="0"/>
                        </a:rPr>
                        <a:t> level was identified as the most suitable grain for analysis. This demonstrates a deep understanding of both the data and the business processes.</a:t>
                      </a:r>
                    </a:p>
                    <a:p>
                      <a:pPr marL="171450" indent="-171450" algn="just" fontAlgn="ctr">
                        <a:buFont typeface="Arial" panose="020B0604020202020204" pitchFamily="34" charset="0"/>
                        <a:buChar char="•"/>
                      </a:pPr>
                      <a:r>
                        <a:rPr lang="en-GB" sz="1100" b="0" i="0" u="none" strike="noStrike" dirty="0" smtClean="0">
                          <a:solidFill>
                            <a:srgbClr val="000000"/>
                          </a:solidFill>
                          <a:effectLst/>
                          <a:latin typeface="Aptos Narrow" panose="020B0004020202020204" pitchFamily="34" charset="0"/>
                        </a:rPr>
                        <a:t>In Sections 7 (Evaluation and Testing) and 9 (Discussion), I reflect on how the chosen approach performed in practice, including its strengths and limitations. I show awareness of trade-offs between technical best practices and business realities, such as data quality issues, legacy reporting logic, and stakeholder expectations.</a:t>
                      </a:r>
                      <a:endParaRPr lang="en-US" sz="1100" b="0"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 is demonstrated in:</a:t>
                      </a:r>
                    </a:p>
                    <a:p>
                      <a:pPr algn="ctr" fontAlgn="ctr">
                        <a:buNone/>
                      </a:pP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2 – Project Description and Timeline/Plan (pages 2–5 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6 – Methodology and Implementation (pages </a:t>
                      </a:r>
                      <a:r>
                        <a:rPr lang="en-US" sz="1100" b="0" i="1" u="none" strike="noStrike" dirty="0" smtClean="0">
                          <a:solidFill>
                            <a:srgbClr val="000000"/>
                          </a:solidFill>
                          <a:effectLst/>
                          <a:latin typeface="Aptos Narrow" panose="020B0004020202020204" pitchFamily="34" charset="0"/>
                        </a:rPr>
                        <a:t>8–13 </a:t>
                      </a:r>
                      <a:r>
                        <a:rPr lang="en-US" sz="1100" b="0" i="1" u="none" strike="noStrike" dirty="0" smtClean="0">
                          <a:solidFill>
                            <a:srgbClr val="000000"/>
                          </a:solidFill>
                          <a:effectLst/>
                          <a:latin typeface="Aptos Narrow" panose="020B0004020202020204" pitchFamily="34" charset="0"/>
                        </a:rPr>
                        <a:t>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7 – Evaluation and Testing (pages </a:t>
                      </a:r>
                      <a:r>
                        <a:rPr lang="en-US" sz="1100" b="0" i="1" u="none" strike="noStrike" dirty="0" smtClean="0">
                          <a:solidFill>
                            <a:srgbClr val="000000"/>
                          </a:solidFill>
                          <a:effectLst/>
                          <a:latin typeface="Aptos Narrow" panose="020B0004020202020204" pitchFamily="34" charset="0"/>
                        </a:rPr>
                        <a:t>13–14 </a:t>
                      </a:r>
                      <a:r>
                        <a:rPr lang="en-US" sz="1100" b="0" i="1" u="none" strike="noStrike" dirty="0" smtClean="0">
                          <a:solidFill>
                            <a:srgbClr val="000000"/>
                          </a:solidFill>
                          <a:effectLst/>
                          <a:latin typeface="Aptos Narrow" panose="020B0004020202020204" pitchFamily="34" charset="0"/>
                        </a:rPr>
                        <a:t>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9 – Discussion (</a:t>
                      </a:r>
                      <a:r>
                        <a:rPr lang="en-US" sz="1100" b="0" i="1" u="none" strike="noStrike" dirty="0" smtClean="0">
                          <a:solidFill>
                            <a:srgbClr val="000000"/>
                          </a:solidFill>
                          <a:effectLst/>
                          <a:latin typeface="Aptos Narrow" panose="020B0004020202020204" pitchFamily="34" charset="0"/>
                        </a:rPr>
                        <a:t>page 15 </a:t>
                      </a:r>
                      <a:r>
                        <a:rPr lang="en-US" sz="1100" b="0" i="1" u="none" strike="noStrike" dirty="0" smtClean="0">
                          <a:solidFill>
                            <a:srgbClr val="000000"/>
                          </a:solidFill>
                          <a:effectLst/>
                          <a:latin typeface="Aptos Narrow" panose="020B0004020202020204" pitchFamily="34" charset="0"/>
                        </a:rPr>
                        <a:t>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dirty="0" smtClean="0">
                          <a:solidFill>
                            <a:srgbClr val="000000"/>
                          </a:solidFill>
                          <a:effectLst/>
                          <a:latin typeface="Aptos Narrow" panose="020B0004020202020204" pitchFamily="34" charset="0"/>
                        </a:rPr>
                        <a:t>Weekly work and learning logs </a:t>
                      </a:r>
                      <a:r>
                        <a:rPr lang="en-US" sz="1100" b="0" i="1" u="none" strike="noStrike" dirty="0" smtClean="0">
                          <a:solidFill>
                            <a:srgbClr val="000000"/>
                          </a:solidFill>
                          <a:effectLst/>
                          <a:latin typeface="Aptos Narrow" panose="020B0004020202020204" pitchFamily="34" charset="0"/>
                        </a:rPr>
                        <a:t>- </a:t>
                      </a:r>
                      <a:r>
                        <a:rPr lang="en-US" sz="1100" b="0" i="1" u="none" strike="noStrike" dirty="0" smtClean="0">
                          <a:solidFill>
                            <a:srgbClr val="000000"/>
                          </a:solidFill>
                          <a:effectLst/>
                          <a:latin typeface="Aptos Narrow" panose="020B0004020202020204" pitchFamily="34" charset="0"/>
                          <a:hlinkClick r:id="rId4"/>
                        </a:rPr>
                        <a:t>Work Log </a:t>
                      </a:r>
                      <a:endParaRPr lang="en-US"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dirty="0" smtClean="0">
                          <a:solidFill>
                            <a:srgbClr val="000000"/>
                          </a:solidFill>
                          <a:effectLst/>
                          <a:latin typeface="Aptos Narrow" panose="020B0004020202020204" pitchFamily="34" charset="0"/>
                        </a:rPr>
                        <a:t>Company </a:t>
                      </a:r>
                      <a:r>
                        <a:rPr lang="en-US" sz="1100" b="0" i="1" u="none" strike="noStrike" dirty="0" smtClean="0">
                          <a:solidFill>
                            <a:srgbClr val="000000"/>
                          </a:solidFill>
                          <a:effectLst/>
                          <a:latin typeface="Aptos Narrow" panose="020B0004020202020204" pitchFamily="34" charset="0"/>
                        </a:rPr>
                        <a:t>evaluation </a:t>
                      </a:r>
                      <a:r>
                        <a:rPr lang="en-US" sz="1100" b="0" i="1" u="none" strike="noStrike" dirty="0" smtClean="0">
                          <a:solidFill>
                            <a:srgbClr val="000000"/>
                          </a:solidFill>
                          <a:effectLst/>
                          <a:latin typeface="Aptos Narrow" panose="020B0004020202020204" pitchFamily="34" charset="0"/>
                        </a:rPr>
                        <a:t>form - </a:t>
                      </a:r>
                      <a:r>
                        <a:rPr lang="en-GB" sz="1100" b="0" i="1" u="none" strike="noStrike" baseline="0" smtClean="0">
                          <a:solidFill>
                            <a:srgbClr val="000000"/>
                          </a:solidFill>
                          <a:effectLst/>
                          <a:latin typeface="Aptos Narrow" panose="020B0004020202020204" pitchFamily="34" charset="0"/>
                          <a:hlinkClick r:id="rId5"/>
                        </a:rPr>
                        <a:t>Company Evaluation Form Week 20</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81146950-CDF6-B4F7-ACB4-4F68F7E41C54}"/>
              </a:ext>
            </a:extLst>
          </p:cNvPr>
          <p:cNvSpPr>
            <a:spLocks noGrp="1"/>
          </p:cNvSpPr>
          <p:nvPr>
            <p:ph type="title" idx="3"/>
          </p:nvPr>
        </p:nvSpPr>
        <p:spPr>
          <a:xfrm>
            <a:off x="2049462" y="0"/>
            <a:ext cx="4206300" cy="576000"/>
          </a:xfrm>
        </p:spPr>
        <p:txBody>
          <a:bodyPr/>
          <a:lstStyle/>
          <a:p>
            <a:r>
              <a:rPr lang="en-GB" dirty="0"/>
              <a:t>15 points total</a:t>
            </a:r>
          </a:p>
        </p:txBody>
      </p:sp>
    </p:spTree>
    <p:extLst>
      <p:ext uri="{BB962C8B-B14F-4D97-AF65-F5344CB8AC3E}">
        <p14:creationId xmlns:p14="http://schemas.microsoft.com/office/powerpoint/2010/main" val="2228448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7B45870-36C8-7466-9028-2945FADCF83C}"/>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A14F7455-903A-DD64-C2A8-460AB2628CC8}"/>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7" name="Google Shape;397;p42">
            <a:extLst>
              <a:ext uri="{FF2B5EF4-FFF2-40B4-BE49-F238E27FC236}">
                <a16:creationId xmlns:a16="http://schemas.microsoft.com/office/drawing/2014/main" id="{65EF4FAA-0F07-A3AE-D1A9-2FF52046D9C6}"/>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endParaRPr dirty="0"/>
          </a:p>
        </p:txBody>
      </p:sp>
      <p:sp>
        <p:nvSpPr>
          <p:cNvPr id="398" name="Google Shape;398;p42">
            <a:extLst>
              <a:ext uri="{FF2B5EF4-FFF2-40B4-BE49-F238E27FC236}">
                <a16:creationId xmlns:a16="http://schemas.microsoft.com/office/drawing/2014/main" id="{232AA688-18D6-DD26-5EE0-E83262B43ACA}"/>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Execution and Methods</a:t>
            </a:r>
            <a:endParaRPr lang="nl-NL" dirty="0"/>
          </a:p>
        </p:txBody>
      </p:sp>
      <p:sp>
        <p:nvSpPr>
          <p:cNvPr id="3" name="Title 2">
            <a:extLst>
              <a:ext uri="{FF2B5EF4-FFF2-40B4-BE49-F238E27FC236}">
                <a16:creationId xmlns:a16="http://schemas.microsoft.com/office/drawing/2014/main" id="{C2A41976-972A-464F-CB99-586DDE06B937}"/>
              </a:ext>
            </a:extLst>
          </p:cNvPr>
          <p:cNvSpPr>
            <a:spLocks noGrp="1"/>
          </p:cNvSpPr>
          <p:nvPr>
            <p:ph type="title"/>
          </p:nvPr>
        </p:nvSpPr>
        <p:spPr/>
        <p:txBody>
          <a:bodyPr/>
          <a:lstStyle/>
          <a:p>
            <a:r>
              <a:rPr lang="en-GB" dirty="0"/>
              <a:t>B</a:t>
            </a:r>
          </a:p>
        </p:txBody>
      </p:sp>
      <p:sp>
        <p:nvSpPr>
          <p:cNvPr id="5" name="Title 4">
            <a:extLst>
              <a:ext uri="{FF2B5EF4-FFF2-40B4-BE49-F238E27FC236}">
                <a16:creationId xmlns:a16="http://schemas.microsoft.com/office/drawing/2014/main" id="{BFA0EFBA-66DC-97AE-D9B1-E4EB1A450CD4}"/>
              </a:ext>
            </a:extLst>
          </p:cNvPr>
          <p:cNvSpPr>
            <a:spLocks noGrp="1"/>
          </p:cNvSpPr>
          <p:nvPr>
            <p:ph type="title" idx="6"/>
          </p:nvPr>
        </p:nvSpPr>
        <p:spPr/>
        <p:txBody>
          <a:bodyPr/>
          <a:lstStyle/>
          <a:p>
            <a:r>
              <a:rPr lang="en-GB" dirty="0"/>
              <a:t>Research</a:t>
            </a:r>
          </a:p>
        </p:txBody>
      </p:sp>
      <p:sp>
        <p:nvSpPr>
          <p:cNvPr id="11" name="Text Placeholder 10">
            <a:extLst>
              <a:ext uri="{FF2B5EF4-FFF2-40B4-BE49-F238E27FC236}">
                <a16:creationId xmlns:a16="http://schemas.microsoft.com/office/drawing/2014/main" id="{773DF691-1AAE-715E-9A58-A288708A1FD3}"/>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6B4B2090-EBF6-7624-33BB-09E19A3B0D6F}"/>
              </a:ext>
            </a:extLst>
          </p:cNvPr>
          <p:cNvGraphicFramePr>
            <a:graphicFrameLocks noGrp="1"/>
          </p:cNvGraphicFramePr>
          <p:nvPr>
            <p:extLst>
              <p:ext uri="{D42A27DB-BD31-4B8C-83A1-F6EECF244321}">
                <p14:modId xmlns:p14="http://schemas.microsoft.com/office/powerpoint/2010/main" val="3870660695"/>
              </p:ext>
            </p:extLst>
          </p:nvPr>
        </p:nvGraphicFramePr>
        <p:xfrm>
          <a:off x="0" y="1069800"/>
          <a:ext cx="9144000" cy="4323705"/>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carries out the work to a high professional standard using appropriate, well-chosen, and transparent methods and tools. The approach is adapted where necessary to suit the project’s context, with clear documentation of the process.</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6 (Methodology and Implementation), I demonstrate professional execution by clearly describing the tools and methods used throughout the project, including </a:t>
                      </a:r>
                      <a:r>
                        <a:rPr lang="en-GB" sz="1100" b="0" i="1" u="none" strike="noStrike" dirty="0" err="1" smtClean="0">
                          <a:solidFill>
                            <a:srgbClr val="000000"/>
                          </a:solidFill>
                          <a:effectLst/>
                          <a:latin typeface="Aptos Narrow" panose="020B0004020202020204" pitchFamily="34" charset="0"/>
                        </a:rPr>
                        <a:t>Matillion</a:t>
                      </a:r>
                      <a:r>
                        <a:rPr lang="en-GB" sz="1100" b="0" i="1" u="none" strike="noStrike" dirty="0" smtClean="0">
                          <a:solidFill>
                            <a:srgbClr val="000000"/>
                          </a:solidFill>
                          <a:effectLst/>
                          <a:latin typeface="Aptos Narrow" panose="020B0004020202020204" pitchFamily="34" charset="0"/>
                        </a:rPr>
                        <a:t> for ETL orchestration, Snowflake as the data warehouse, and Bold BI for reporting. I explain how these tools were selected to fit the existing Move Intermodal data platform and business requirements. I document the implementation of Data Vault 2.0 modelling in a structured and transparent way, detailing the creation of hubs, links, satellites, link satellites, and incremental loading logic using LOAD_DATE and LOAD_END_DATE. This shows a consistent and methodical execution aligned with industry best practices.</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7 (Evaluation and Testing), I describe how the results were validated through data checks, comparisons with legacy reports, and iterative testing with stakeholders. When discrepancies were found, I adapted the approach by refining mappings, adjusting joins, and revisiting assumptions, demonstrating flexibility and problem-solving in execution.</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Throughout Sections 6, 7, and 8, I provide clear documentation of decisions, challenges, and changes made during implementation, ensuring that the process is transparent and reproducible.</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a:t>
                      </a:r>
                      <a:r>
                        <a:rPr lang="en-US" sz="1100" b="0" i="1" u="none" strike="noStrike" baseline="0" dirty="0" smtClean="0">
                          <a:solidFill>
                            <a:srgbClr val="000000"/>
                          </a:solidFill>
                          <a:effectLst/>
                          <a:latin typeface="Aptos Narrow" panose="020B0004020202020204" pitchFamily="34" charset="0"/>
                        </a:rPr>
                        <a:t> is demonstrated in:</a:t>
                      </a:r>
                    </a:p>
                    <a:p>
                      <a:pPr algn="just" fontAlgn="ctr">
                        <a:buNone/>
                      </a:pPr>
                      <a:endParaRPr lang="en-US" sz="1100" b="0" i="1" u="none" strike="noStrike" baseline="0"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6 – Methodology and Implementation (pages </a:t>
                      </a:r>
                      <a:r>
                        <a:rPr lang="en-US" sz="1100" b="0" i="1" u="none" strike="noStrike" dirty="0" smtClean="0">
                          <a:solidFill>
                            <a:srgbClr val="000000"/>
                          </a:solidFill>
                          <a:effectLst/>
                          <a:latin typeface="Aptos Narrow" panose="020B0004020202020204" pitchFamily="34" charset="0"/>
                        </a:rPr>
                        <a:t>8–13 </a:t>
                      </a:r>
                      <a:r>
                        <a:rPr lang="en-US" sz="1100" b="0" i="1" u="none" strike="noStrike" dirty="0" smtClean="0">
                          <a:solidFill>
                            <a:srgbClr val="000000"/>
                          </a:solidFill>
                          <a:effectLst/>
                          <a:latin typeface="Aptos Narrow" panose="020B0004020202020204" pitchFamily="34" charset="0"/>
                        </a:rPr>
                        <a:t>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7 – Evaluation and Testing (pages </a:t>
                      </a:r>
                      <a:r>
                        <a:rPr lang="en-US" sz="1100" b="0" i="1" u="none" strike="noStrike" dirty="0" smtClean="0">
                          <a:solidFill>
                            <a:srgbClr val="000000"/>
                          </a:solidFill>
                          <a:effectLst/>
                          <a:latin typeface="Aptos Narrow" panose="020B0004020202020204" pitchFamily="34" charset="0"/>
                        </a:rPr>
                        <a:t>13–14 </a:t>
                      </a:r>
                      <a:r>
                        <a:rPr lang="en-US" sz="1100" b="0" i="1" u="none" strike="noStrike" dirty="0" smtClean="0">
                          <a:solidFill>
                            <a:srgbClr val="000000"/>
                          </a:solidFill>
                          <a:effectLst/>
                          <a:latin typeface="Aptos Narrow" panose="020B0004020202020204" pitchFamily="34" charset="0"/>
                        </a:rPr>
                        <a:t>in 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8 – Ethical and Legal Considerations </a:t>
                      </a:r>
                      <a:r>
                        <a:rPr lang="en-US" sz="1100" b="0" i="1" u="none" strike="noStrike" dirty="0" smtClean="0">
                          <a:solidFill>
                            <a:srgbClr val="000000"/>
                          </a:solidFill>
                          <a:effectLst/>
                          <a:latin typeface="Aptos Narrow" panose="020B0004020202020204" pitchFamily="34" charset="0"/>
                        </a:rPr>
                        <a:t>(page 14 in </a:t>
                      </a:r>
                      <a:r>
                        <a:rPr lang="en-US" sz="1100" b="0" i="1" u="none" strike="noStrike" dirty="0" smtClean="0">
                          <a:solidFill>
                            <a:srgbClr val="000000"/>
                          </a:solidFill>
                          <a:effectLst/>
                          <a:latin typeface="Aptos Narrow" panose="020B0004020202020204" pitchFamily="34" charset="0"/>
                        </a:rPr>
                        <a:t>Portfolio</a:t>
                      </a:r>
                      <a:r>
                        <a:rPr lang="en-US" sz="1100" b="0" i="1" u="none" strike="noStrike"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Weekly work logs and learning </a:t>
                      </a:r>
                      <a:r>
                        <a:rPr lang="en-US" sz="1100" b="0" i="1" u="none" strike="noStrike" dirty="0" smtClean="0">
                          <a:solidFill>
                            <a:srgbClr val="000000"/>
                          </a:solidFill>
                          <a:effectLst/>
                          <a:latin typeface="Aptos Narrow" panose="020B0004020202020204" pitchFamily="34" charset="0"/>
                        </a:rPr>
                        <a:t>logs - </a:t>
                      </a:r>
                      <a:r>
                        <a:rPr lang="en-US" sz="1100" b="0" i="1" u="none" strike="noStrike" dirty="0" smtClean="0">
                          <a:solidFill>
                            <a:srgbClr val="000000"/>
                          </a:solidFill>
                          <a:effectLst/>
                          <a:latin typeface="Aptos Narrow" panose="020B0004020202020204" pitchFamily="34" charset="0"/>
                          <a:hlinkClick r:id="rId4"/>
                        </a:rPr>
                        <a:t>Work Log </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Company evaluation </a:t>
                      </a:r>
                      <a:r>
                        <a:rPr lang="en-US" sz="1100" b="0" i="1" u="none" strike="noStrike" dirty="0" smtClean="0">
                          <a:solidFill>
                            <a:srgbClr val="000000"/>
                          </a:solidFill>
                          <a:effectLst/>
                          <a:latin typeface="Aptos Narrow" panose="020B0004020202020204" pitchFamily="34" charset="0"/>
                        </a:rPr>
                        <a:t>form - </a:t>
                      </a:r>
                      <a:r>
                        <a:rPr lang="en-GB" sz="1100" b="0" i="1" u="none" strike="noStrike" baseline="0" dirty="0" smtClean="0">
                          <a:solidFill>
                            <a:srgbClr val="000000"/>
                          </a:solidFill>
                          <a:effectLst/>
                          <a:latin typeface="Aptos Narrow" panose="020B0004020202020204" pitchFamily="34" charset="0"/>
                          <a:hlinkClick r:id="rId5"/>
                        </a:rPr>
                        <a:t>Company Evaluation Form Week 20</a:t>
                      </a:r>
                      <a:endParaRPr lang="en-US" sz="1100" b="0" i="1" u="none" strike="noStrike" dirty="0"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8C3CF149-1950-5906-3EEE-0105F53B1A32}"/>
              </a:ext>
            </a:extLst>
          </p:cNvPr>
          <p:cNvSpPr>
            <a:spLocks noGrp="1"/>
          </p:cNvSpPr>
          <p:nvPr>
            <p:ph type="title" idx="3"/>
          </p:nvPr>
        </p:nvSpPr>
        <p:spPr>
          <a:xfrm>
            <a:off x="2049462" y="0"/>
            <a:ext cx="4206300" cy="576000"/>
          </a:xfrm>
        </p:spPr>
        <p:txBody>
          <a:bodyPr/>
          <a:lstStyle/>
          <a:p>
            <a:r>
              <a:rPr lang="en-GB" dirty="0"/>
              <a:t>15 points total</a:t>
            </a:r>
          </a:p>
        </p:txBody>
      </p:sp>
    </p:spTree>
    <p:extLst>
      <p:ext uri="{BB962C8B-B14F-4D97-AF65-F5344CB8AC3E}">
        <p14:creationId xmlns:p14="http://schemas.microsoft.com/office/powerpoint/2010/main" val="2376096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32AC2F8-A2B5-7667-71DE-BE5F46337C57}"/>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B3B2FCE4-CD39-2DEF-87B3-8C926665B893}"/>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7" name="Google Shape;397;p42">
            <a:extLst>
              <a:ext uri="{FF2B5EF4-FFF2-40B4-BE49-F238E27FC236}">
                <a16:creationId xmlns:a16="http://schemas.microsoft.com/office/drawing/2014/main" id="{8C71048C-EFA6-81BA-96CC-3A0DF98154F1}"/>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endParaRPr dirty="0"/>
          </a:p>
        </p:txBody>
      </p:sp>
      <p:sp>
        <p:nvSpPr>
          <p:cNvPr id="398" name="Google Shape;398;p42">
            <a:extLst>
              <a:ext uri="{FF2B5EF4-FFF2-40B4-BE49-F238E27FC236}">
                <a16:creationId xmlns:a16="http://schemas.microsoft.com/office/drawing/2014/main" id="{7D7AD088-2337-76EB-ECF1-0C92B6B1CD59}"/>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Understanding and Approach</a:t>
            </a:r>
            <a:endParaRPr lang="nl-NL" dirty="0"/>
          </a:p>
        </p:txBody>
      </p:sp>
      <p:sp>
        <p:nvSpPr>
          <p:cNvPr id="3" name="Title 2">
            <a:extLst>
              <a:ext uri="{FF2B5EF4-FFF2-40B4-BE49-F238E27FC236}">
                <a16:creationId xmlns:a16="http://schemas.microsoft.com/office/drawing/2014/main" id="{D37FEDDE-8923-697C-7444-5820BAE10263}"/>
              </a:ext>
            </a:extLst>
          </p:cNvPr>
          <p:cNvSpPr>
            <a:spLocks noGrp="1"/>
          </p:cNvSpPr>
          <p:nvPr>
            <p:ph type="title"/>
          </p:nvPr>
        </p:nvSpPr>
        <p:spPr/>
        <p:txBody>
          <a:bodyPr/>
          <a:lstStyle/>
          <a:p>
            <a:r>
              <a:rPr lang="en-GB" dirty="0"/>
              <a:t>B</a:t>
            </a:r>
          </a:p>
        </p:txBody>
      </p:sp>
      <p:sp>
        <p:nvSpPr>
          <p:cNvPr id="5" name="Title 4">
            <a:extLst>
              <a:ext uri="{FF2B5EF4-FFF2-40B4-BE49-F238E27FC236}">
                <a16:creationId xmlns:a16="http://schemas.microsoft.com/office/drawing/2014/main" id="{666EA3B1-08DD-5F1F-6E75-F36E8BBC8711}"/>
              </a:ext>
            </a:extLst>
          </p:cNvPr>
          <p:cNvSpPr>
            <a:spLocks noGrp="1"/>
          </p:cNvSpPr>
          <p:nvPr>
            <p:ph type="title" idx="6"/>
          </p:nvPr>
        </p:nvSpPr>
        <p:spPr/>
        <p:txBody>
          <a:bodyPr/>
          <a:lstStyle/>
          <a:p>
            <a:r>
              <a:rPr lang="en-GB" dirty="0"/>
              <a:t>Research</a:t>
            </a:r>
          </a:p>
        </p:txBody>
      </p:sp>
      <p:sp>
        <p:nvSpPr>
          <p:cNvPr id="11" name="Text Placeholder 10">
            <a:extLst>
              <a:ext uri="{FF2B5EF4-FFF2-40B4-BE49-F238E27FC236}">
                <a16:creationId xmlns:a16="http://schemas.microsoft.com/office/drawing/2014/main" id="{EFAE7CB8-0EC0-9E47-5E0F-626986F1C6B2}"/>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E76F94C3-F48E-8262-48E4-6A03D41CEFE7}"/>
              </a:ext>
            </a:extLst>
          </p:cNvPr>
          <p:cNvGraphicFramePr>
            <a:graphicFrameLocks noGrp="1"/>
          </p:cNvGraphicFramePr>
          <p:nvPr>
            <p:extLst>
              <p:ext uri="{D42A27DB-BD31-4B8C-83A1-F6EECF244321}">
                <p14:modId xmlns:p14="http://schemas.microsoft.com/office/powerpoint/2010/main" val="1986516874"/>
              </p:ext>
            </p:extLst>
          </p:nvPr>
        </p:nvGraphicFramePr>
        <p:xfrm>
          <a:off x="0" y="1069800"/>
          <a:ext cx="9144000" cy="4491345"/>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delivers robust and relevant outcomes that address the project goals and add value to the organization. Limitations are identified and addressed, and results are evaluated for effectiveness in the organizational context.</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6 (Methodology and Implementation), I describe how the project was executed using professional, well-documented methods and tools.</a:t>
                      </a:r>
                      <a:r>
                        <a:rPr lang="en-GB" sz="1100" b="0" i="1" u="none" strike="noStrike" baseline="0" dirty="0" smtClean="0">
                          <a:solidFill>
                            <a:srgbClr val="000000"/>
                          </a:solidFill>
                          <a:effectLst/>
                          <a:latin typeface="Aptos Narrow" panose="020B0004020202020204" pitchFamily="34" charset="0"/>
                        </a:rPr>
                        <a:t> I explain how Data Vault views, Data Marts, and BI dashboards were implemented to replace manual reporting with an automated solution.</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7 (Evaluation and Testing), I evaluate the delivered outputs against the original project goals by validating automated reports against existing manual reports. I describe how discrepancies were identified, analysed, and resolved, demonstrating that the results were tested for correctness, consistency, and usability in a real organisational context.</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9 (Discussion), I reflect on the value delivered to the organisation, as well as the limitations encountered, such as data quality issues and limited stakeholder availability. I explain how these constraints influenced the final outcomes and how they were addressed through technical adjustments and stakeholder alignment.</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Section 10 (Conclusion), I summarise the overall impact of the project, highlighting how the implemented solution provides a scalable, reliable, and automated reporting foundation that adds long-term value to Move Intermodal.</a:t>
                      </a:r>
                    </a:p>
                    <a:p>
                      <a:pPr algn="ctr" fontAlgn="ctr">
                        <a:buNone/>
                      </a:pP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GB" sz="1100" b="0" i="1" u="none" strike="noStrike" dirty="0" smtClean="0">
                          <a:solidFill>
                            <a:srgbClr val="000000"/>
                          </a:solidFill>
                          <a:effectLst/>
                          <a:latin typeface="Aptos Narrow" panose="020B0004020202020204" pitchFamily="34" charset="0"/>
                        </a:rPr>
                        <a:t>This is demonstrated in:</a:t>
                      </a:r>
                    </a:p>
                    <a:p>
                      <a:pPr algn="ctr" fontAlgn="ctr">
                        <a:buNone/>
                      </a:pPr>
                      <a:endParaRPr lang="en-GB"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Section 6 – Methodology and Implementation (pages </a:t>
                      </a:r>
                      <a:r>
                        <a:rPr lang="en-GB" sz="1100" b="0" i="1" u="none" strike="noStrike" dirty="0" smtClean="0">
                          <a:solidFill>
                            <a:srgbClr val="000000"/>
                          </a:solidFill>
                          <a:effectLst/>
                          <a:latin typeface="Aptos Narrow" panose="020B0004020202020204" pitchFamily="34" charset="0"/>
                        </a:rPr>
                        <a:t>8–13) </a:t>
                      </a:r>
                      <a:r>
                        <a:rPr lang="en-GB" sz="1100" b="0" i="1" u="none" strike="noStrike" dirty="0" smtClean="0">
                          <a:solidFill>
                            <a:srgbClr val="000000"/>
                          </a:solidFill>
                          <a:effectLst/>
                          <a:latin typeface="Aptos Narrow" panose="020B0004020202020204" pitchFamily="34" charset="0"/>
                        </a:rPr>
                        <a:t>in </a:t>
                      </a:r>
                      <a:r>
                        <a:rPr lang="en-GB"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Section 7 – Evaluation and Testing (pages </a:t>
                      </a:r>
                      <a:r>
                        <a:rPr lang="en-GB" sz="1100" b="0" i="1" u="none" strike="noStrike" dirty="0" smtClean="0">
                          <a:solidFill>
                            <a:srgbClr val="000000"/>
                          </a:solidFill>
                          <a:effectLst/>
                          <a:latin typeface="Aptos Narrow" panose="020B0004020202020204" pitchFamily="34" charset="0"/>
                        </a:rPr>
                        <a:t>13–14) </a:t>
                      </a:r>
                      <a:r>
                        <a:rPr lang="en-GB" sz="1100" b="0" i="1" u="none" strike="noStrike" dirty="0" smtClean="0">
                          <a:solidFill>
                            <a:srgbClr val="000000"/>
                          </a:solidFill>
                          <a:effectLst/>
                          <a:latin typeface="Aptos Narrow" panose="020B0004020202020204" pitchFamily="34" charset="0"/>
                        </a:rPr>
                        <a:t>in </a:t>
                      </a:r>
                      <a:r>
                        <a:rPr lang="en-GB"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Section 9 – Discussion (pages </a:t>
                      </a:r>
                      <a:r>
                        <a:rPr lang="en-GB" sz="1100" b="0" i="1" u="none" strike="noStrike" dirty="0" smtClean="0">
                          <a:solidFill>
                            <a:srgbClr val="000000"/>
                          </a:solidFill>
                          <a:effectLst/>
                          <a:latin typeface="Aptos Narrow" panose="020B0004020202020204" pitchFamily="34" charset="0"/>
                        </a:rPr>
                        <a:t>15) </a:t>
                      </a:r>
                      <a:r>
                        <a:rPr lang="en-GB" sz="1100" b="0" i="1" u="none" strike="noStrike" dirty="0" smtClean="0">
                          <a:solidFill>
                            <a:srgbClr val="000000"/>
                          </a:solidFill>
                          <a:effectLst/>
                          <a:latin typeface="Aptos Narrow" panose="020B0004020202020204" pitchFamily="34" charset="0"/>
                        </a:rPr>
                        <a:t>in </a:t>
                      </a:r>
                      <a:r>
                        <a:rPr lang="en-GB"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Section 10 – Conclusion (page </a:t>
                      </a:r>
                      <a:r>
                        <a:rPr lang="en-GB" sz="1100" b="0" i="1" u="none" strike="noStrike" dirty="0" smtClean="0">
                          <a:solidFill>
                            <a:srgbClr val="000000"/>
                          </a:solidFill>
                          <a:effectLst/>
                          <a:latin typeface="Aptos Narrow" panose="020B0004020202020204" pitchFamily="34" charset="0"/>
                        </a:rPr>
                        <a:t>15-16)</a:t>
                      </a:r>
                      <a:r>
                        <a:rPr lang="en-GB" sz="1100" b="0" i="1" u="none" strike="noStrike" baseline="0" dirty="0" smtClean="0">
                          <a:solidFill>
                            <a:srgbClr val="000000"/>
                          </a:solidFill>
                          <a:effectLst/>
                          <a:latin typeface="Aptos Narrow" panose="020B0004020202020204" pitchFamily="34" charset="0"/>
                        </a:rPr>
                        <a:t> </a:t>
                      </a:r>
                      <a:r>
                        <a:rPr lang="en-GB" sz="1100" b="0" i="1" u="none" strike="noStrike" baseline="0" dirty="0" smtClean="0">
                          <a:solidFill>
                            <a:srgbClr val="000000"/>
                          </a:solidFill>
                          <a:effectLst/>
                          <a:latin typeface="Aptos Narrow" panose="020B0004020202020204" pitchFamily="34" charset="0"/>
                        </a:rPr>
                        <a:t>in </a:t>
                      </a:r>
                      <a:r>
                        <a:rPr lang="en-GB" sz="1100" b="0" i="1" u="none" strike="noStrike" baseline="0"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dirty="0" smtClean="0">
                          <a:solidFill>
                            <a:srgbClr val="000000"/>
                          </a:solidFill>
                          <a:effectLst/>
                          <a:latin typeface="Aptos Narrow" panose="020B0004020202020204" pitchFamily="34" charset="0"/>
                        </a:rPr>
                        <a:t>Company evaluation </a:t>
                      </a:r>
                      <a:r>
                        <a:rPr lang="en-GB" sz="1100" b="0" i="1" u="none" strike="noStrike" dirty="0" smtClean="0">
                          <a:solidFill>
                            <a:srgbClr val="000000"/>
                          </a:solidFill>
                          <a:effectLst/>
                          <a:latin typeface="Aptos Narrow" panose="020B0004020202020204" pitchFamily="34" charset="0"/>
                        </a:rPr>
                        <a:t>form - </a:t>
                      </a:r>
                      <a:r>
                        <a:rPr lang="en-GB" sz="1100" b="0" i="1" u="none" strike="noStrike" baseline="0" dirty="0" smtClean="0">
                          <a:solidFill>
                            <a:srgbClr val="000000"/>
                          </a:solidFill>
                          <a:effectLst/>
                          <a:latin typeface="Aptos Narrow" panose="020B0004020202020204" pitchFamily="34" charset="0"/>
                          <a:hlinkClick r:id="rId4"/>
                        </a:rPr>
                        <a:t>Company Evaluation Form </a:t>
                      </a:r>
                      <a:r>
                        <a:rPr lang="en-GB" sz="1100" b="0" i="1" u="none" strike="noStrike" baseline="0" smtClean="0">
                          <a:solidFill>
                            <a:srgbClr val="000000"/>
                          </a:solidFill>
                          <a:effectLst/>
                          <a:latin typeface="Aptos Narrow" panose="020B0004020202020204" pitchFamily="34" charset="0"/>
                          <a:hlinkClick r:id="rId4"/>
                        </a:rPr>
                        <a:t>Week 20</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A56B478D-185F-89EE-8E64-B07DFF66D68D}"/>
              </a:ext>
            </a:extLst>
          </p:cNvPr>
          <p:cNvSpPr>
            <a:spLocks noGrp="1"/>
          </p:cNvSpPr>
          <p:nvPr>
            <p:ph type="title" idx="3"/>
          </p:nvPr>
        </p:nvSpPr>
        <p:spPr>
          <a:xfrm>
            <a:off x="2049462" y="0"/>
            <a:ext cx="4206300" cy="576000"/>
          </a:xfrm>
        </p:spPr>
        <p:txBody>
          <a:bodyPr/>
          <a:lstStyle/>
          <a:p>
            <a:r>
              <a:rPr lang="en-GB" dirty="0"/>
              <a:t>10 points total</a:t>
            </a:r>
          </a:p>
        </p:txBody>
      </p:sp>
    </p:spTree>
    <p:extLst>
      <p:ext uri="{BB962C8B-B14F-4D97-AF65-F5344CB8AC3E}">
        <p14:creationId xmlns:p14="http://schemas.microsoft.com/office/powerpoint/2010/main" val="2471290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7D880FCF-260F-AD8C-D572-635AFC0726A6}"/>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B2FA4C8A-506A-DB00-C658-A390A5DBD87B}"/>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Component C</a:t>
            </a:r>
            <a:endParaRPr dirty="0"/>
          </a:p>
        </p:txBody>
      </p:sp>
      <p:sp>
        <p:nvSpPr>
          <p:cNvPr id="364" name="Google Shape;364;p39">
            <a:extLst>
              <a:ext uri="{FF2B5EF4-FFF2-40B4-BE49-F238E27FC236}">
                <a16:creationId xmlns:a16="http://schemas.microsoft.com/office/drawing/2014/main" id="{850C81EB-92D7-668B-FA4F-6F455081C4E5}"/>
              </a:ext>
            </a:extLst>
          </p:cNvPr>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Professional and Personal Development</a:t>
            </a:r>
            <a:endParaRPr dirty="0"/>
          </a:p>
        </p:txBody>
      </p:sp>
      <p:sp>
        <p:nvSpPr>
          <p:cNvPr id="366" name="Google Shape;366;p39">
            <a:extLst>
              <a:ext uri="{FF2B5EF4-FFF2-40B4-BE49-F238E27FC236}">
                <a16:creationId xmlns:a16="http://schemas.microsoft.com/office/drawing/2014/main" id="{06743619-CC91-B19C-91F3-E1CA83A5A3A1}"/>
              </a:ext>
            </a:extLst>
          </p:cNvPr>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40000" dirty="0">
                <a:solidFill>
                  <a:srgbClr val="999999"/>
                </a:solidFill>
                <a:latin typeface="Roboto"/>
                <a:ea typeface="Roboto"/>
                <a:cs typeface="Roboto"/>
                <a:sym typeface="Roboto"/>
              </a:rPr>
              <a:t>C</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985278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31D0EFBC-31CB-52DF-1342-0ABED99B2FCC}"/>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587FA53B-A50F-3D8F-54FB-35D739792909}"/>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397" name="Google Shape;397;p42">
            <a:extLst>
              <a:ext uri="{FF2B5EF4-FFF2-40B4-BE49-F238E27FC236}">
                <a16:creationId xmlns:a16="http://schemas.microsoft.com/office/drawing/2014/main" id="{A9C59216-C57C-D5E1-3483-4C87CB38FEB8}"/>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7</a:t>
            </a:r>
            <a:endParaRPr dirty="0"/>
          </a:p>
        </p:txBody>
      </p:sp>
      <p:sp>
        <p:nvSpPr>
          <p:cNvPr id="398" name="Google Shape;398;p42">
            <a:extLst>
              <a:ext uri="{FF2B5EF4-FFF2-40B4-BE49-F238E27FC236}">
                <a16:creationId xmlns:a16="http://schemas.microsoft.com/office/drawing/2014/main" id="{8C5B48AF-E2AE-786E-5DE3-81D6515E5C20}"/>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Professionalism and Structure</a:t>
            </a:r>
            <a:endParaRPr lang="nl-NL" dirty="0"/>
          </a:p>
        </p:txBody>
      </p:sp>
      <p:sp>
        <p:nvSpPr>
          <p:cNvPr id="3" name="Title 2">
            <a:extLst>
              <a:ext uri="{FF2B5EF4-FFF2-40B4-BE49-F238E27FC236}">
                <a16:creationId xmlns:a16="http://schemas.microsoft.com/office/drawing/2014/main" id="{5DE16F68-B345-DA54-88B4-FF5797D64F07}"/>
              </a:ext>
            </a:extLst>
          </p:cNvPr>
          <p:cNvSpPr>
            <a:spLocks noGrp="1"/>
          </p:cNvSpPr>
          <p:nvPr>
            <p:ph type="title"/>
          </p:nvPr>
        </p:nvSpPr>
        <p:spPr/>
        <p:txBody>
          <a:bodyPr/>
          <a:lstStyle/>
          <a:p>
            <a:r>
              <a:rPr lang="en-GB" dirty="0"/>
              <a:t>C</a:t>
            </a:r>
          </a:p>
        </p:txBody>
      </p:sp>
      <p:sp>
        <p:nvSpPr>
          <p:cNvPr id="5" name="Title 4">
            <a:extLst>
              <a:ext uri="{FF2B5EF4-FFF2-40B4-BE49-F238E27FC236}">
                <a16:creationId xmlns:a16="http://schemas.microsoft.com/office/drawing/2014/main" id="{6F0E737F-8A84-42D8-3A43-024CA46303A0}"/>
              </a:ext>
            </a:extLst>
          </p:cNvPr>
          <p:cNvSpPr>
            <a:spLocks noGrp="1"/>
          </p:cNvSpPr>
          <p:nvPr>
            <p:ph type="title" idx="6"/>
          </p:nvPr>
        </p:nvSpPr>
        <p:spPr/>
        <p:txBody>
          <a:bodyPr/>
          <a:lstStyle/>
          <a:p>
            <a:r>
              <a:rPr lang="en-GB" dirty="0"/>
              <a:t>Professional and Personal Development</a:t>
            </a:r>
          </a:p>
        </p:txBody>
      </p:sp>
      <p:sp>
        <p:nvSpPr>
          <p:cNvPr id="11" name="Text Placeholder 10">
            <a:extLst>
              <a:ext uri="{FF2B5EF4-FFF2-40B4-BE49-F238E27FC236}">
                <a16:creationId xmlns:a16="http://schemas.microsoft.com/office/drawing/2014/main" id="{78D90C53-9CB2-E229-877E-D4FFD47A0641}"/>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D4859550-1548-4F15-3275-72D3B8C40E3D}"/>
              </a:ext>
            </a:extLst>
          </p:cNvPr>
          <p:cNvGraphicFramePr>
            <a:graphicFrameLocks noGrp="1"/>
          </p:cNvGraphicFramePr>
          <p:nvPr>
            <p:extLst>
              <p:ext uri="{D42A27DB-BD31-4B8C-83A1-F6EECF244321}">
                <p14:modId xmlns:p14="http://schemas.microsoft.com/office/powerpoint/2010/main" val="1956529283"/>
              </p:ext>
            </p:extLst>
          </p:nvPr>
        </p:nvGraphicFramePr>
        <p:xfrm>
          <a:off x="0" y="1069800"/>
          <a:ext cx="9144000" cy="4073700"/>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presents a portfolio that is well-structured, logically organized, and professionally formatted. Language, tone, and visual presentation meet professional industry standards. The student presents results using accurate and clear visualizations, tailored to the intended audience. Referencing and writing follows APA7 or other standardized guidelines consistently.</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The portfolio is structured in a clear, logical, and academic format, following a consistent flow from introduction and company context to methodology, evaluation, discussion, and conclusion. Each section builds on the previous one, making the document easy to follow for both academic assessors and business stakeholders.</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Throughout the portfolio, I use professional language and tone, avoiding informal wording and ensuring clarity and precision in technical explanations. The writing style is consistent across sections and tailored to a data and business-oriented audience.</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Visual elements are used where relevant to support the explanations, improving readability and comprehension.</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All references to academic literature and frameworks are consistently formatted using APA7, and in-text citations are aligned with the reference list, demonstrating attention to academic standards and detail.</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a:t>
                      </a:r>
                      <a:r>
                        <a:rPr lang="en-US" sz="1100" b="0" i="1" u="none" strike="noStrike" baseline="0" dirty="0" smtClean="0">
                          <a:solidFill>
                            <a:srgbClr val="000000"/>
                          </a:solidFill>
                          <a:effectLst/>
                          <a:latin typeface="Aptos Narrow" panose="020B0004020202020204" pitchFamily="34" charset="0"/>
                        </a:rPr>
                        <a:t> is demonstrated in:</a:t>
                      </a:r>
                    </a:p>
                    <a:p>
                      <a:pPr algn="ctr" fontAlgn="ctr">
                        <a:buNone/>
                      </a:pP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Overall Portfolio structure (pages </a:t>
                      </a:r>
                      <a:r>
                        <a:rPr lang="en-US" sz="1100" b="0" i="1" u="none" strike="noStrike" dirty="0" smtClean="0">
                          <a:solidFill>
                            <a:srgbClr val="000000"/>
                          </a:solidFill>
                          <a:effectLst/>
                          <a:latin typeface="Aptos Narrow" panose="020B0004020202020204" pitchFamily="34" charset="0"/>
                        </a:rPr>
                        <a:t>1–17)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4 – Theoretical Background and Literature Study (pages 7–8) in</a:t>
                      </a:r>
                      <a:r>
                        <a:rPr lang="en-US" sz="1100" b="0" i="1" u="none" strike="noStrike" baseline="0" dirty="0" smtClean="0">
                          <a:solidFill>
                            <a:srgbClr val="000000"/>
                          </a:solidFill>
                          <a:effectLst/>
                          <a:latin typeface="Aptos Narrow" panose="020B0004020202020204" pitchFamily="34" charset="0"/>
                        </a:rPr>
                        <a:t> </a:t>
                      </a:r>
                      <a:r>
                        <a:rPr lang="en-US" sz="1100" b="0" i="1" u="none" strike="noStrike" baseline="0"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Section 6 – Methodology and Implementation (pages </a:t>
                      </a:r>
                      <a:r>
                        <a:rPr lang="en-US" sz="1100" b="0" i="1" u="none" strike="noStrike" dirty="0" smtClean="0">
                          <a:solidFill>
                            <a:srgbClr val="000000"/>
                          </a:solidFill>
                          <a:effectLst/>
                          <a:latin typeface="Aptos Narrow" panose="020B0004020202020204" pitchFamily="34" charset="0"/>
                        </a:rPr>
                        <a:t>8–13)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Reference list (final page): consistent APA7 </a:t>
                      </a:r>
                      <a:r>
                        <a:rPr lang="en-US" sz="1100" b="0" i="1" u="none" strike="noStrike" dirty="0" smtClean="0">
                          <a:solidFill>
                            <a:srgbClr val="000000"/>
                          </a:solidFill>
                          <a:effectLst/>
                          <a:latin typeface="Aptos Narrow" panose="020B0004020202020204" pitchFamily="34" charset="0"/>
                        </a:rPr>
                        <a:t>formatting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dirty="0" smtClean="0">
                          <a:solidFill>
                            <a:srgbClr val="000000"/>
                          </a:solidFill>
                          <a:effectLst/>
                          <a:latin typeface="Aptos Narrow" panose="020B0004020202020204" pitchFamily="34" charset="0"/>
                        </a:rPr>
                        <a:t>Company evaluation </a:t>
                      </a:r>
                      <a:r>
                        <a:rPr lang="en-US" sz="1100" b="0" i="1" u="none" strike="noStrike" dirty="0" smtClean="0">
                          <a:solidFill>
                            <a:srgbClr val="000000"/>
                          </a:solidFill>
                          <a:effectLst/>
                          <a:latin typeface="Aptos Narrow" panose="020B0004020202020204" pitchFamily="34" charset="0"/>
                        </a:rPr>
                        <a:t>form - </a:t>
                      </a:r>
                      <a:r>
                        <a:rPr lang="en-GB" sz="1100" b="0" i="1" u="none" strike="noStrike" baseline="0" dirty="0" smtClean="0">
                          <a:solidFill>
                            <a:srgbClr val="000000"/>
                          </a:solidFill>
                          <a:effectLst/>
                          <a:latin typeface="Aptos Narrow" panose="020B0004020202020204" pitchFamily="34" charset="0"/>
                          <a:hlinkClick r:id="rId4"/>
                        </a:rPr>
                        <a:t>Company Evaluation Form Week 20</a:t>
                      </a:r>
                      <a:endParaRPr lang="en-GB" sz="1100" b="0" i="1" u="none" strike="noStrike" baseline="0"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baseline="0" smtClean="0">
                          <a:solidFill>
                            <a:srgbClr val="000000"/>
                          </a:solidFill>
                          <a:effectLst/>
                          <a:latin typeface="Aptos Narrow" panose="020B0004020202020204" pitchFamily="34" charset="0"/>
                        </a:rPr>
                        <a:t>Come-back day Presentation - </a:t>
                      </a:r>
                      <a:r>
                        <a:rPr lang="en-GB" sz="1100" b="0" i="1" u="none" strike="noStrike" baseline="0" smtClean="0">
                          <a:solidFill>
                            <a:srgbClr val="000000"/>
                          </a:solidFill>
                          <a:effectLst/>
                          <a:latin typeface="Aptos Narrow" panose="020B0004020202020204" pitchFamily="34" charset="0"/>
                          <a:hlinkClick r:id="rId5"/>
                        </a:rPr>
                        <a:t>Presentation</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E6F7B714-0289-272C-C9DA-7D20793D98DE}"/>
              </a:ext>
            </a:extLst>
          </p:cNvPr>
          <p:cNvSpPr>
            <a:spLocks noGrp="1"/>
          </p:cNvSpPr>
          <p:nvPr>
            <p:ph type="title" idx="3"/>
          </p:nvPr>
        </p:nvSpPr>
        <p:spPr>
          <a:xfrm>
            <a:off x="2049462" y="0"/>
            <a:ext cx="4206300" cy="576000"/>
          </a:xfrm>
        </p:spPr>
        <p:txBody>
          <a:bodyPr/>
          <a:lstStyle/>
          <a:p>
            <a:r>
              <a:rPr lang="en-GB" dirty="0"/>
              <a:t>10 points total</a:t>
            </a:r>
          </a:p>
        </p:txBody>
      </p:sp>
    </p:spTree>
    <p:extLst>
      <p:ext uri="{BB962C8B-B14F-4D97-AF65-F5344CB8AC3E}">
        <p14:creationId xmlns:p14="http://schemas.microsoft.com/office/powerpoint/2010/main" val="1812870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9A95A0AA-A1B0-7673-344E-3C1ACDC04126}"/>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C6AEAE55-62F2-4AED-6B44-CBB68E152BBE}"/>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7" name="Google Shape;397;p42">
            <a:extLst>
              <a:ext uri="{FF2B5EF4-FFF2-40B4-BE49-F238E27FC236}">
                <a16:creationId xmlns:a16="http://schemas.microsoft.com/office/drawing/2014/main" id="{059E0163-4C4B-0167-81A0-12BD288CC920}"/>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8</a:t>
            </a:r>
            <a:endParaRPr dirty="0"/>
          </a:p>
        </p:txBody>
      </p:sp>
      <p:sp>
        <p:nvSpPr>
          <p:cNvPr id="398" name="Google Shape;398;p42">
            <a:extLst>
              <a:ext uri="{FF2B5EF4-FFF2-40B4-BE49-F238E27FC236}">
                <a16:creationId xmlns:a16="http://schemas.microsoft.com/office/drawing/2014/main" id="{36767683-79F7-282A-7A38-B4DE494A4623}"/>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Reflection on Personal Development</a:t>
            </a:r>
            <a:endParaRPr lang="nl-NL" dirty="0"/>
          </a:p>
        </p:txBody>
      </p:sp>
      <p:sp>
        <p:nvSpPr>
          <p:cNvPr id="3" name="Title 2">
            <a:extLst>
              <a:ext uri="{FF2B5EF4-FFF2-40B4-BE49-F238E27FC236}">
                <a16:creationId xmlns:a16="http://schemas.microsoft.com/office/drawing/2014/main" id="{8E803ACA-7E36-E2CA-70B2-94C1F74FDE30}"/>
              </a:ext>
            </a:extLst>
          </p:cNvPr>
          <p:cNvSpPr>
            <a:spLocks noGrp="1"/>
          </p:cNvSpPr>
          <p:nvPr>
            <p:ph type="title"/>
          </p:nvPr>
        </p:nvSpPr>
        <p:spPr/>
        <p:txBody>
          <a:bodyPr/>
          <a:lstStyle/>
          <a:p>
            <a:r>
              <a:rPr lang="en-GB" dirty="0"/>
              <a:t>C</a:t>
            </a:r>
          </a:p>
        </p:txBody>
      </p:sp>
      <p:sp>
        <p:nvSpPr>
          <p:cNvPr id="5" name="Title 4">
            <a:extLst>
              <a:ext uri="{FF2B5EF4-FFF2-40B4-BE49-F238E27FC236}">
                <a16:creationId xmlns:a16="http://schemas.microsoft.com/office/drawing/2014/main" id="{E1587440-1CDA-7888-8963-4B37CFE5AB2E}"/>
              </a:ext>
            </a:extLst>
          </p:cNvPr>
          <p:cNvSpPr>
            <a:spLocks noGrp="1"/>
          </p:cNvSpPr>
          <p:nvPr>
            <p:ph type="title" idx="6"/>
          </p:nvPr>
        </p:nvSpPr>
        <p:spPr/>
        <p:txBody>
          <a:bodyPr/>
          <a:lstStyle/>
          <a:p>
            <a:r>
              <a:rPr lang="en-GB" dirty="0"/>
              <a:t>Professional and Personal Development</a:t>
            </a:r>
          </a:p>
        </p:txBody>
      </p:sp>
      <p:sp>
        <p:nvSpPr>
          <p:cNvPr id="11" name="Text Placeholder 10">
            <a:extLst>
              <a:ext uri="{FF2B5EF4-FFF2-40B4-BE49-F238E27FC236}">
                <a16:creationId xmlns:a16="http://schemas.microsoft.com/office/drawing/2014/main" id="{548C80DE-D21D-7EE6-C2C0-186A201F5AE1}"/>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B94F455F-D780-5F26-599C-65EF9FB72D3F}"/>
              </a:ext>
            </a:extLst>
          </p:cNvPr>
          <p:cNvGraphicFramePr>
            <a:graphicFrameLocks noGrp="1"/>
          </p:cNvGraphicFramePr>
          <p:nvPr>
            <p:extLst>
              <p:ext uri="{D42A27DB-BD31-4B8C-83A1-F6EECF244321}">
                <p14:modId xmlns:p14="http://schemas.microsoft.com/office/powerpoint/2010/main" val="2474574947"/>
              </p:ext>
            </p:extLst>
          </p:nvPr>
        </p:nvGraphicFramePr>
        <p:xfrm>
          <a:off x="0" y="1069800"/>
          <a:ext cx="9144000" cy="4073700"/>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provides an honest and in-depth reflection on their set learning goals, learning process, skill development, and challenges faced during the placement. Concrete and realistic future learning goals are identified based on these reflections.</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In the Reflection section, I provide an honest and critical reflection on my learning process during the internship, describing how my understanding evolved from initial on boarding to independently designing data models, mappings, and reporting solutions.</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 explicitly reflect on the skills I developed, including technical skills as well as professional skills such as problem-solving, stakeholder communication, and working with incomplete or inconsistent data.</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Challenges faced during the placement, such as data quality issues, unclear source systems, and tight reporting deadlines, are clearly described together with the actions I took to overcome them and the lessons learned.</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Based on these reflections, I define concrete and realistic future learning goals, such as deepening my data engineering knowledge, improving documentation and validation practices, and further developing my ability to translate business questions into data solutions.</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 is demonstrated in:</a:t>
                      </a:r>
                    </a:p>
                    <a:p>
                      <a:pPr algn="ctr" fontAlgn="ctr">
                        <a:buNone/>
                      </a:pPr>
                      <a:endParaRPr lang="en-US"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dirty="0" smtClean="0">
                          <a:solidFill>
                            <a:srgbClr val="000000"/>
                          </a:solidFill>
                          <a:effectLst/>
                          <a:latin typeface="Aptos Narrow" panose="020B0004020202020204" pitchFamily="34" charset="0"/>
                        </a:rPr>
                        <a:t>Section 11 - Reflection and learning</a:t>
                      </a:r>
                      <a:r>
                        <a:rPr lang="en-GB" sz="1100" b="0" i="1" u="none" strike="noStrike" baseline="0" dirty="0" smtClean="0">
                          <a:solidFill>
                            <a:srgbClr val="000000"/>
                          </a:solidFill>
                          <a:effectLst/>
                          <a:latin typeface="Aptos Narrow" panose="020B0004020202020204" pitchFamily="34" charset="0"/>
                        </a:rPr>
                        <a:t> experience</a:t>
                      </a:r>
                      <a:r>
                        <a:rPr lang="en-GB" sz="1100" b="0" i="1" u="none" strike="noStrike" dirty="0" smtClean="0">
                          <a:solidFill>
                            <a:srgbClr val="000000"/>
                          </a:solidFill>
                          <a:effectLst/>
                          <a:latin typeface="Aptos Narrow" panose="020B0004020202020204" pitchFamily="34" charset="0"/>
                        </a:rPr>
                        <a:t> </a:t>
                      </a:r>
                      <a:r>
                        <a:rPr lang="en-GB" sz="1100" b="0" i="1" u="none" strike="noStrike" dirty="0" smtClean="0">
                          <a:solidFill>
                            <a:srgbClr val="000000"/>
                          </a:solidFill>
                          <a:effectLst/>
                          <a:latin typeface="Aptos Narrow" panose="020B0004020202020204" pitchFamily="34" charset="0"/>
                        </a:rPr>
                        <a:t>(page 16) </a:t>
                      </a:r>
                      <a:r>
                        <a:rPr lang="en-GB" sz="1100" b="0" i="1" u="none" strike="noStrike" dirty="0" smtClean="0">
                          <a:solidFill>
                            <a:srgbClr val="000000"/>
                          </a:solidFill>
                          <a:effectLst/>
                          <a:latin typeface="Aptos Narrow" panose="020B0004020202020204" pitchFamily="34" charset="0"/>
                        </a:rPr>
                        <a:t>in </a:t>
                      </a:r>
                      <a:r>
                        <a:rPr lang="en-GB" sz="1100" b="0" i="1" u="none" strike="noStrike" dirty="0" smtClean="0">
                          <a:solidFill>
                            <a:srgbClr val="000000"/>
                          </a:solidFill>
                          <a:effectLst/>
                          <a:latin typeface="Aptos Narrow" panose="020B0004020202020204" pitchFamily="34" charset="0"/>
                        </a:rPr>
                        <a:t>Portfolio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dirty="0" smtClean="0">
                          <a:solidFill>
                            <a:srgbClr val="000000"/>
                          </a:solidFill>
                          <a:effectLst/>
                          <a:latin typeface="Aptos Narrow" panose="020B0004020202020204" pitchFamily="34" charset="0"/>
                        </a:rPr>
                        <a:t>Evaluation &amp; Discussion sections (pages </a:t>
                      </a:r>
                      <a:r>
                        <a:rPr lang="en-GB" sz="1100" b="0" i="1" u="none" strike="noStrike" dirty="0" smtClean="0">
                          <a:solidFill>
                            <a:srgbClr val="000000"/>
                          </a:solidFill>
                          <a:effectLst/>
                          <a:latin typeface="Aptos Narrow" panose="020B0004020202020204" pitchFamily="34" charset="0"/>
                        </a:rPr>
                        <a:t>13–15): </a:t>
                      </a:r>
                      <a:r>
                        <a:rPr lang="en-GB" sz="1100" b="0" i="1" u="none" strike="noStrike" dirty="0" smtClean="0">
                          <a:solidFill>
                            <a:srgbClr val="000000"/>
                          </a:solidFill>
                          <a:effectLst/>
                          <a:latin typeface="Aptos Narrow" panose="020B0004020202020204" pitchFamily="34" charset="0"/>
                        </a:rPr>
                        <a:t>reflection on challenges, limitations, and learning </a:t>
                      </a:r>
                      <a:r>
                        <a:rPr lang="en-GB" sz="1100" b="0" i="1" u="none" strike="noStrike" dirty="0" smtClean="0">
                          <a:solidFill>
                            <a:srgbClr val="000000"/>
                          </a:solidFill>
                          <a:effectLst/>
                          <a:latin typeface="Aptos Narrow" panose="020B0004020202020204" pitchFamily="34" charset="0"/>
                        </a:rPr>
                        <a:t>outcomes - </a:t>
                      </a:r>
                      <a:r>
                        <a:rPr lang="en-US" sz="1100" b="0" i="1" u="none" strike="noStrike" dirty="0" smtClean="0">
                          <a:solidFill>
                            <a:srgbClr val="000000"/>
                          </a:solidFill>
                          <a:effectLst/>
                          <a:latin typeface="Aptos Narrow" panose="020B0004020202020204" pitchFamily="34" charset="0"/>
                          <a:hlinkClick r:id="rId3"/>
                        </a:rPr>
                        <a:t>Work Placement Portfolio</a:t>
                      </a:r>
                      <a:endParaRPr lang="en-GB" sz="1100" b="0" i="1" u="none" strike="noStrike"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Work</a:t>
                      </a:r>
                      <a:r>
                        <a:rPr lang="en-GB" sz="1100" b="0" i="1" u="none" strike="noStrike" baseline="0" dirty="0" smtClean="0">
                          <a:solidFill>
                            <a:srgbClr val="000000"/>
                          </a:solidFill>
                          <a:effectLst/>
                          <a:latin typeface="Aptos Narrow" panose="020B0004020202020204" pitchFamily="34" charset="0"/>
                        </a:rPr>
                        <a:t> and </a:t>
                      </a:r>
                      <a:r>
                        <a:rPr lang="en-GB" sz="1100" b="0" i="1" u="none" strike="noStrike" dirty="0" smtClean="0">
                          <a:solidFill>
                            <a:srgbClr val="000000"/>
                          </a:solidFill>
                          <a:effectLst/>
                          <a:latin typeface="Aptos Narrow" panose="020B0004020202020204" pitchFamily="34" charset="0"/>
                        </a:rPr>
                        <a:t>Learning logs </a:t>
                      </a:r>
                      <a:r>
                        <a:rPr lang="en-GB" sz="1100" b="0" i="1" u="none" strike="noStrike" dirty="0" smtClean="0">
                          <a:solidFill>
                            <a:srgbClr val="000000"/>
                          </a:solidFill>
                          <a:effectLst/>
                          <a:latin typeface="Aptos Narrow" panose="020B0004020202020204" pitchFamily="34" charset="0"/>
                        </a:rPr>
                        <a:t>- </a:t>
                      </a:r>
                      <a:r>
                        <a:rPr lang="en-US" sz="1100" b="0" i="1" u="none" strike="noStrike" dirty="0" smtClean="0">
                          <a:solidFill>
                            <a:srgbClr val="000000"/>
                          </a:solidFill>
                          <a:effectLst/>
                          <a:latin typeface="Aptos Narrow" panose="020B0004020202020204" pitchFamily="34" charset="0"/>
                          <a:hlinkClick r:id="rId4"/>
                        </a:rPr>
                        <a:t>Work Log </a:t>
                      </a:r>
                      <a:endParaRPr lang="en-GB" sz="1100" b="0" i="1" u="none" strike="noStrike"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dirty="0" smtClean="0">
                          <a:solidFill>
                            <a:srgbClr val="000000"/>
                          </a:solidFill>
                          <a:effectLst/>
                          <a:latin typeface="Aptos Narrow" panose="020B0004020202020204" pitchFamily="34" charset="0"/>
                        </a:rPr>
                        <a:t>Company evaluation </a:t>
                      </a:r>
                      <a:r>
                        <a:rPr lang="en-GB" sz="1100" b="0" i="1" u="none" strike="noStrike" dirty="0" smtClean="0">
                          <a:solidFill>
                            <a:srgbClr val="000000"/>
                          </a:solidFill>
                          <a:effectLst/>
                          <a:latin typeface="Aptos Narrow" panose="020B0004020202020204" pitchFamily="34" charset="0"/>
                        </a:rPr>
                        <a:t>form - </a:t>
                      </a:r>
                      <a:r>
                        <a:rPr lang="en-GB" sz="1100" b="0" i="1" u="none" strike="noStrike" baseline="0" dirty="0" smtClean="0">
                          <a:solidFill>
                            <a:srgbClr val="000000"/>
                          </a:solidFill>
                          <a:effectLst/>
                          <a:latin typeface="Aptos Narrow" panose="020B0004020202020204" pitchFamily="34" charset="0"/>
                          <a:hlinkClick r:id="rId5"/>
                        </a:rPr>
                        <a:t>Company Evaluation Form Week 20</a:t>
                      </a:r>
                      <a:endParaRPr lang="en-GB" sz="1100" b="0" i="1" u="none" strike="noStrike" baseline="0"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baseline="0" dirty="0" smtClean="0">
                          <a:solidFill>
                            <a:srgbClr val="000000"/>
                          </a:solidFill>
                          <a:effectLst/>
                          <a:latin typeface="Aptos Narrow" panose="020B0004020202020204" pitchFamily="34" charset="0"/>
                        </a:rPr>
                        <a:t>Come-back day Presentation </a:t>
                      </a:r>
                      <a:r>
                        <a:rPr lang="en-GB" sz="1100" b="0" i="1" u="none" strike="noStrike" baseline="0" smtClean="0">
                          <a:solidFill>
                            <a:srgbClr val="000000"/>
                          </a:solidFill>
                          <a:effectLst/>
                          <a:latin typeface="Aptos Narrow" panose="020B0004020202020204" pitchFamily="34" charset="0"/>
                        </a:rPr>
                        <a:t>- </a:t>
                      </a:r>
                      <a:r>
                        <a:rPr lang="en-GB" sz="1100" b="0" i="1" u="none" strike="noStrike" baseline="0" smtClean="0">
                          <a:solidFill>
                            <a:srgbClr val="000000"/>
                          </a:solidFill>
                          <a:effectLst/>
                          <a:latin typeface="Aptos Narrow" panose="020B0004020202020204" pitchFamily="34" charset="0"/>
                          <a:hlinkClick r:id="rId6"/>
                        </a:rPr>
                        <a:t>Presentation</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75384216-0CFD-F8C0-E79D-B693BB80B44F}"/>
              </a:ext>
            </a:extLst>
          </p:cNvPr>
          <p:cNvSpPr>
            <a:spLocks noGrp="1"/>
          </p:cNvSpPr>
          <p:nvPr>
            <p:ph type="title" idx="3"/>
          </p:nvPr>
        </p:nvSpPr>
        <p:spPr>
          <a:xfrm>
            <a:off x="2049462" y="0"/>
            <a:ext cx="4206300" cy="576000"/>
          </a:xfrm>
        </p:spPr>
        <p:txBody>
          <a:bodyPr/>
          <a:lstStyle/>
          <a:p>
            <a:r>
              <a:rPr lang="en-GB" dirty="0"/>
              <a:t>10 points total</a:t>
            </a:r>
          </a:p>
        </p:txBody>
      </p:sp>
    </p:spTree>
    <p:extLst>
      <p:ext uri="{BB962C8B-B14F-4D97-AF65-F5344CB8AC3E}">
        <p14:creationId xmlns:p14="http://schemas.microsoft.com/office/powerpoint/2010/main" val="322107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60" y="742266"/>
            <a:ext cx="5852100" cy="4401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t>
            </a:r>
            <a:endParaRPr dirty="0"/>
          </a:p>
          <a:p>
            <a:pPr marL="0" lvl="0" indent="0" algn="l" rtl="0">
              <a:spcBef>
                <a:spcPts val="800"/>
              </a:spcBef>
              <a:spcAft>
                <a:spcPts val="0"/>
              </a:spcAft>
              <a:buNone/>
            </a:pPr>
            <a:r>
              <a:rPr lang="en" sz="1400" b="1" dirty="0"/>
              <a:t>Personal and professional development goals</a:t>
            </a:r>
            <a:endParaRPr sz="1400" b="1" dirty="0"/>
          </a:p>
          <a:p>
            <a:pPr marL="0" lvl="0" indent="0" algn="just">
              <a:spcBef>
                <a:spcPts val="800"/>
              </a:spcBef>
              <a:spcAft>
                <a:spcPts val="800"/>
              </a:spcAft>
              <a:buNone/>
            </a:pPr>
            <a:r>
              <a:rPr lang="en" sz="700" dirty="0" smtClean="0"/>
              <a:t>Specific: </a:t>
            </a:r>
            <a:r>
              <a:rPr lang="en-GB" sz="700" dirty="0"/>
              <a:t>I will complete a beginner SQL course on YouTube that covers the fundamentals of SQL, including SELECT statements, WHERE clauses, JOINs, GROUP BY, ORDER BY, basic subqueries, and simple database concepts. The goal is to gain a solid foundation in SQL that I can apply to university assignments and data-related projects</a:t>
            </a:r>
            <a:r>
              <a:rPr lang="en-GB" sz="700" dirty="0" smtClean="0"/>
              <a:t>.</a:t>
            </a:r>
          </a:p>
          <a:p>
            <a:pPr marL="0" lvl="0" indent="0" algn="just">
              <a:spcBef>
                <a:spcPts val="800"/>
              </a:spcBef>
              <a:spcAft>
                <a:spcPts val="800"/>
              </a:spcAft>
              <a:buNone/>
            </a:pPr>
            <a:r>
              <a:rPr lang="en-GB" sz="700" dirty="0" smtClean="0"/>
              <a:t>Meaningful</a:t>
            </a:r>
            <a:r>
              <a:rPr lang="en-GB" sz="700" dirty="0"/>
              <a:t>: This goal is meaningful because SQL is a fundamental skill in data analysis, data engineering, and database management. Learning how to query, join, and modify relational databases will support my university coursework and strengthen my ability to work with real-world datasets, which is essential for my academic and professional development in data-related fields</a:t>
            </a:r>
            <a:r>
              <a:rPr lang="en-GB" sz="700" dirty="0" smtClean="0"/>
              <a:t>.</a:t>
            </a:r>
          </a:p>
          <a:p>
            <a:pPr marL="0" indent="0" algn="just">
              <a:spcBef>
                <a:spcPts val="800"/>
              </a:spcBef>
              <a:spcAft>
                <a:spcPts val="800"/>
              </a:spcAft>
              <a:buNone/>
            </a:pPr>
            <a:r>
              <a:rPr lang="en-GB" sz="700" dirty="0" smtClean="0"/>
              <a:t>Achievable: </a:t>
            </a:r>
            <a:r>
              <a:rPr lang="en-GB" sz="700" dirty="0"/>
              <a:t>The goal is achievable because the course is structured for beginners, follows a logical progression from basic concepts to more advanced queries, and includes practical examples. The total video length is manageable, and I can realistically complete the course alongside my university studies with </a:t>
            </a:r>
            <a:r>
              <a:rPr lang="en-GB" sz="700" dirty="0" smtClean="0"/>
              <a:t>consistent effort.</a:t>
            </a:r>
          </a:p>
          <a:p>
            <a:pPr marL="0" indent="0" algn="just">
              <a:spcBef>
                <a:spcPts val="800"/>
              </a:spcBef>
              <a:spcAft>
                <a:spcPts val="800"/>
              </a:spcAft>
              <a:buNone/>
            </a:pPr>
            <a:r>
              <a:rPr lang="en-GB" sz="700" dirty="0"/>
              <a:t>Relevant: This goal is directly relevant to my university program and future career goals. SQL is widely used in analytics, business intelligence, and data-driven roles. The skills gained—such as filtering data, joining multiple tables, and modifying database records—are directly applicable to assignments, projects, and future internships</a:t>
            </a:r>
            <a:r>
              <a:rPr lang="en-GB" sz="700" dirty="0" smtClean="0"/>
              <a:t>.</a:t>
            </a:r>
          </a:p>
          <a:p>
            <a:pPr marL="0" indent="0" algn="just">
              <a:spcBef>
                <a:spcPts val="800"/>
              </a:spcBef>
              <a:spcAft>
                <a:spcPts val="800"/>
              </a:spcAft>
              <a:buNone/>
            </a:pPr>
            <a:r>
              <a:rPr lang="en-GB" sz="700" dirty="0" smtClean="0"/>
              <a:t>Time-Bound</a:t>
            </a:r>
            <a:r>
              <a:rPr lang="en-GB" sz="700" dirty="0"/>
              <a:t>: I will complete the full SQL course within </a:t>
            </a:r>
            <a:r>
              <a:rPr lang="en-GB" sz="700" dirty="0" smtClean="0"/>
              <a:t>1 week, </a:t>
            </a:r>
            <a:r>
              <a:rPr lang="en-GB" sz="700" dirty="0"/>
              <a:t>spending approximately </a:t>
            </a:r>
            <a:r>
              <a:rPr lang="en-GB" sz="700" dirty="0" smtClean="0"/>
              <a:t>4 hours </a:t>
            </a:r>
            <a:r>
              <a:rPr lang="en-GB" sz="700" dirty="0"/>
              <a:t>watching the lessons and practicing queries. By the end of the </a:t>
            </a:r>
            <a:r>
              <a:rPr lang="en-GB" sz="700" dirty="0" smtClean="0"/>
              <a:t>course, </a:t>
            </a:r>
            <a:r>
              <a:rPr lang="en-GB" sz="700" dirty="0"/>
              <a:t>I will have covered all topics from database setup to advanced joins and data manipulation</a:t>
            </a:r>
            <a:r>
              <a:rPr lang="en-GB" sz="700" dirty="0" smtClean="0"/>
              <a:t>.</a:t>
            </a:r>
          </a:p>
          <a:p>
            <a:pPr marL="0" indent="0" algn="just">
              <a:spcBef>
                <a:spcPts val="800"/>
              </a:spcBef>
              <a:spcAft>
                <a:spcPts val="800"/>
              </a:spcAft>
              <a:buNone/>
            </a:pPr>
            <a:r>
              <a:rPr lang="en-GB" sz="700" dirty="0"/>
              <a:t>Evaluate: I will evaluate what I have learned by applying my SQL knowledge to real-world data and tasks during my work placement. This includes using SQL to retrieve, filter, join, and update data in practical scenarios, such as analysing datasets, supporting reports, or answering business-related questions. I will assess my progress based on how independently and accurately I can write SQL queries to solve real problems without step-by-step guidance</a:t>
            </a:r>
            <a:r>
              <a:rPr lang="en-GB" sz="700" dirty="0" smtClean="0"/>
              <a:t>.</a:t>
            </a:r>
          </a:p>
          <a:p>
            <a:pPr marL="0" indent="0" algn="just">
              <a:spcBef>
                <a:spcPts val="800"/>
              </a:spcBef>
              <a:spcAft>
                <a:spcPts val="800"/>
              </a:spcAft>
              <a:buNone/>
            </a:pPr>
            <a:r>
              <a:rPr lang="en-GB" sz="700" dirty="0"/>
              <a:t>Readjust: If I fall behind schedule or struggle with certain topics (such as complex joins or subqueries), I will readjust by allocating extra practice time, </a:t>
            </a:r>
            <a:r>
              <a:rPr lang="en-GB" sz="700" dirty="0" smtClean="0"/>
              <a:t>re-watching </a:t>
            </a:r>
            <a:r>
              <a:rPr lang="en-GB" sz="700" dirty="0"/>
              <a:t>specific sections, or extending the deadline by one additional week. If needed, I will supplement the course with beginner SQL exercises from another learning resource.</a:t>
            </a:r>
            <a:endParaRPr lang="en-GB" sz="700" dirty="0" smtClean="0"/>
          </a:p>
          <a:p>
            <a:pPr marL="0" indent="0" algn="just">
              <a:spcBef>
                <a:spcPts val="800"/>
              </a:spcBef>
              <a:spcAft>
                <a:spcPts val="800"/>
              </a:spcAft>
              <a:buNone/>
            </a:pPr>
            <a:endParaRPr lang="en-GB" sz="800" dirty="0"/>
          </a:p>
          <a:p>
            <a:pPr marL="0" lvl="0" indent="0" algn="just">
              <a:spcBef>
                <a:spcPts val="800"/>
              </a:spcBef>
              <a:spcAft>
                <a:spcPts val="800"/>
              </a:spcAft>
              <a:buNone/>
            </a:pP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572700"/>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The roles 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2F240253-0414-A454-1654-03084614B203}"/>
            </a:ext>
          </a:extLst>
        </p:cNvPr>
        <p:cNvGrpSpPr/>
        <p:nvPr/>
      </p:nvGrpSpPr>
      <p:grpSpPr>
        <a:xfrm>
          <a:off x="0" y="0"/>
          <a:ext cx="0" cy="0"/>
          <a:chOff x="0" y="0"/>
          <a:chExt cx="0" cy="0"/>
        </a:xfrm>
      </p:grpSpPr>
      <p:sp>
        <p:nvSpPr>
          <p:cNvPr id="394" name="Google Shape;394;p42">
            <a:extLst>
              <a:ext uri="{FF2B5EF4-FFF2-40B4-BE49-F238E27FC236}">
                <a16:creationId xmlns:a16="http://schemas.microsoft.com/office/drawing/2014/main" id="{578EE2F8-AE9D-A170-59DB-FECA37D294C1}"/>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7" name="Google Shape;397;p42">
            <a:extLst>
              <a:ext uri="{FF2B5EF4-FFF2-40B4-BE49-F238E27FC236}">
                <a16:creationId xmlns:a16="http://schemas.microsoft.com/office/drawing/2014/main" id="{7EFA4878-9165-0A7A-3EA8-B724D5ACCC2A}"/>
              </a:ext>
            </a:extLst>
          </p:cNvPr>
          <p:cNvSpPr txBox="1">
            <a:spLocks noGrp="1"/>
          </p:cNvSpPr>
          <p:nvPr>
            <p:ph type="title" idx="4"/>
          </p:nvPr>
        </p:nvSpPr>
        <p:spPr>
          <a:xfrm>
            <a:off x="68249" y="576000"/>
            <a:ext cx="1089461"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9</a:t>
            </a:r>
            <a:endParaRPr dirty="0"/>
          </a:p>
        </p:txBody>
      </p:sp>
      <p:sp>
        <p:nvSpPr>
          <p:cNvPr id="398" name="Google Shape;398;p42">
            <a:extLst>
              <a:ext uri="{FF2B5EF4-FFF2-40B4-BE49-F238E27FC236}">
                <a16:creationId xmlns:a16="http://schemas.microsoft.com/office/drawing/2014/main" id="{0032E34B-22BD-DD14-339E-872A329EB372}"/>
              </a:ext>
            </a:extLst>
          </p:cNvPr>
          <p:cNvSpPr txBox="1">
            <a:spLocks noGrp="1"/>
          </p:cNvSpPr>
          <p:nvPr>
            <p:ph type="title" idx="5"/>
          </p:nvPr>
        </p:nvSpPr>
        <p:spPr>
          <a:xfrm>
            <a:off x="1028527" y="576000"/>
            <a:ext cx="7315200" cy="493800"/>
          </a:xfrm>
          <a:prstGeom prst="rect">
            <a:avLst/>
          </a:prstGeom>
        </p:spPr>
        <p:txBody>
          <a:bodyPr spcFirstLastPara="1" wrap="square" lIns="91425" tIns="91425" rIns="91425" bIns="91425" anchor="ctr" anchorCtr="0">
            <a:noAutofit/>
          </a:bodyPr>
          <a:lstStyle/>
          <a:p>
            <a:r>
              <a:rPr lang="en-US" dirty="0"/>
              <a:t>Engagement with Company Feedback</a:t>
            </a:r>
            <a:endParaRPr lang="nl-NL" dirty="0"/>
          </a:p>
        </p:txBody>
      </p:sp>
      <p:sp>
        <p:nvSpPr>
          <p:cNvPr id="3" name="Title 2">
            <a:extLst>
              <a:ext uri="{FF2B5EF4-FFF2-40B4-BE49-F238E27FC236}">
                <a16:creationId xmlns:a16="http://schemas.microsoft.com/office/drawing/2014/main" id="{A2FF0C0B-B206-F4F4-3E13-548E91CA25B1}"/>
              </a:ext>
            </a:extLst>
          </p:cNvPr>
          <p:cNvSpPr>
            <a:spLocks noGrp="1"/>
          </p:cNvSpPr>
          <p:nvPr>
            <p:ph type="title"/>
          </p:nvPr>
        </p:nvSpPr>
        <p:spPr/>
        <p:txBody>
          <a:bodyPr/>
          <a:lstStyle/>
          <a:p>
            <a:r>
              <a:rPr lang="en-GB" dirty="0"/>
              <a:t>C</a:t>
            </a:r>
          </a:p>
        </p:txBody>
      </p:sp>
      <p:sp>
        <p:nvSpPr>
          <p:cNvPr id="5" name="Title 4">
            <a:extLst>
              <a:ext uri="{FF2B5EF4-FFF2-40B4-BE49-F238E27FC236}">
                <a16:creationId xmlns:a16="http://schemas.microsoft.com/office/drawing/2014/main" id="{7B535716-35C9-4F41-19FE-57E73F21A1F7}"/>
              </a:ext>
            </a:extLst>
          </p:cNvPr>
          <p:cNvSpPr>
            <a:spLocks noGrp="1"/>
          </p:cNvSpPr>
          <p:nvPr>
            <p:ph type="title" idx="6"/>
          </p:nvPr>
        </p:nvSpPr>
        <p:spPr/>
        <p:txBody>
          <a:bodyPr/>
          <a:lstStyle/>
          <a:p>
            <a:r>
              <a:rPr lang="en-GB" dirty="0"/>
              <a:t>Professional and Personal Development</a:t>
            </a:r>
          </a:p>
        </p:txBody>
      </p:sp>
      <p:sp>
        <p:nvSpPr>
          <p:cNvPr id="11" name="Text Placeholder 10">
            <a:extLst>
              <a:ext uri="{FF2B5EF4-FFF2-40B4-BE49-F238E27FC236}">
                <a16:creationId xmlns:a16="http://schemas.microsoft.com/office/drawing/2014/main" id="{4F51235D-1B33-7029-A82B-47F99B9D7DF2}"/>
              </a:ext>
            </a:extLst>
          </p:cNvPr>
          <p:cNvSpPr>
            <a:spLocks noGrp="1"/>
          </p:cNvSpPr>
          <p:nvPr>
            <p:ph type="body" idx="1"/>
          </p:nvPr>
        </p:nvSpPr>
        <p:spPr/>
        <p:txBody>
          <a:bodyPr/>
          <a:lstStyle/>
          <a:p>
            <a:endParaRPr lang="en-GB"/>
          </a:p>
        </p:txBody>
      </p:sp>
      <p:graphicFrame>
        <p:nvGraphicFramePr>
          <p:cNvPr id="17" name="Table 16">
            <a:extLst>
              <a:ext uri="{FF2B5EF4-FFF2-40B4-BE49-F238E27FC236}">
                <a16:creationId xmlns:a16="http://schemas.microsoft.com/office/drawing/2014/main" id="{080745CF-20B4-DA8F-C6D2-023E049FD25C}"/>
              </a:ext>
            </a:extLst>
          </p:cNvPr>
          <p:cNvGraphicFramePr>
            <a:graphicFrameLocks noGrp="1"/>
          </p:cNvGraphicFramePr>
          <p:nvPr>
            <p:extLst>
              <p:ext uri="{D42A27DB-BD31-4B8C-83A1-F6EECF244321}">
                <p14:modId xmlns:p14="http://schemas.microsoft.com/office/powerpoint/2010/main" val="4039224373"/>
              </p:ext>
            </p:extLst>
          </p:nvPr>
        </p:nvGraphicFramePr>
        <p:xfrm>
          <a:off x="0" y="1069800"/>
          <a:ext cx="9144000" cy="4323705"/>
        </p:xfrm>
        <a:graphic>
          <a:graphicData uri="http://schemas.openxmlformats.org/drawingml/2006/table">
            <a:tbl>
              <a:tblPr/>
              <a:tblGrid>
                <a:gridCol w="9144000">
                  <a:extLst>
                    <a:ext uri="{9D8B030D-6E8A-4147-A177-3AD203B41FA5}">
                      <a16:colId xmlns:a16="http://schemas.microsoft.com/office/drawing/2014/main" val="3735136216"/>
                    </a:ext>
                  </a:extLst>
                </a:gridCol>
              </a:tblGrid>
              <a:tr h="1116770">
                <a:tc>
                  <a:txBody>
                    <a:bodyPr/>
                    <a:lstStyle/>
                    <a:p>
                      <a:pPr algn="ctr" fontAlgn="ctr">
                        <a:buNone/>
                      </a:pPr>
                      <a:r>
                        <a:rPr lang="en-US" sz="1050" b="1" i="0" dirty="0">
                          <a:solidFill>
                            <a:srgbClr val="242424"/>
                          </a:solidFill>
                          <a:effectLst/>
                          <a:latin typeface="Aptos Narrow" panose="020B0004020202020204" pitchFamily="34" charset="0"/>
                        </a:rPr>
                        <a:t>The student received a mid-way and final performance review from the company supervisor. The student documents mid-placement and final reviews, providing concrete responses that demonstrate adaptation of work based on feedback received.</a:t>
                      </a:r>
                      <a:endParaRPr lang="en-US" sz="1050" b="1" i="0"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565152041"/>
                  </a:ext>
                </a:extLst>
              </a:tr>
              <a:tr h="1478465">
                <a:tc>
                  <a:txBody>
                    <a:bodyPr/>
                    <a:lstStyle/>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 actively engaged with mid-term feedback (Week 10) and final feedback (Week 20) from my company supervisors and used it to adjust my way of working, communication, and planning during the second half of the internship.</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During the mid-term evaluation, feedback indicated strong technical progress but highlighted the need for more proactive communication and follow-up, especially when working with stakeholders who were difficult to reach due to organizational changes and remote collaboration.</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Based on this feedback, I improved escalation and follow-up, scheduled clearer alignment meetings, and documented dependencies and open questions more explicitly. This is reflected in later weeks where communication with both the internal Move team and the Van </a:t>
                      </a:r>
                      <a:r>
                        <a:rPr lang="en-GB" sz="1100" b="0" i="1" u="none" strike="noStrike" dirty="0" err="1" smtClean="0">
                          <a:solidFill>
                            <a:srgbClr val="000000"/>
                          </a:solidFill>
                          <a:effectLst/>
                          <a:latin typeface="Aptos Narrow" panose="020B0004020202020204" pitchFamily="34" charset="0"/>
                        </a:rPr>
                        <a:t>Dijk</a:t>
                      </a:r>
                      <a:r>
                        <a:rPr lang="en-GB" sz="1100" b="0" i="1" u="none" strike="noStrike" dirty="0" smtClean="0">
                          <a:solidFill>
                            <a:srgbClr val="000000"/>
                          </a:solidFill>
                          <a:effectLst/>
                          <a:latin typeface="Aptos Narrow" panose="020B0004020202020204" pitchFamily="34" charset="0"/>
                        </a:rPr>
                        <a:t> stakeholders improved.</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The final evaluation (Week 20) explicitly confirms this improvement: communication and escalation were present and improved in the second half of the internship, adaptability was rated positively, and independence on the technical side was rated as excellent.</a:t>
                      </a:r>
                    </a:p>
                    <a:p>
                      <a:pPr marL="171450" indent="-171450" algn="just" fontAlgn="ctr">
                        <a:buFont typeface="Arial" panose="020B0604020202020204" pitchFamily="34" charset="0"/>
                        <a:buChar char="•"/>
                      </a:pPr>
                      <a:r>
                        <a:rPr lang="en-GB" sz="1100" b="0" i="1" u="none" strike="noStrike" dirty="0" smtClean="0">
                          <a:solidFill>
                            <a:srgbClr val="000000"/>
                          </a:solidFill>
                          <a:effectLst/>
                          <a:latin typeface="Aptos Narrow" panose="020B0004020202020204" pitchFamily="34" charset="0"/>
                        </a:rPr>
                        <a:t>I demonstrate reflection on feedback by acknowledging limitations caused by external dependencies, while also showing how I adapted my behaviour and planning to mitigate these constraints and still deliver a valuable end result.</a:t>
                      </a:r>
                      <a:endParaRPr lang="en-US" sz="1100" b="0" i="1" u="none" strike="noStrike" dirty="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406203090"/>
                  </a:ext>
                </a:extLst>
              </a:tr>
              <a:tr h="1478465">
                <a:tc>
                  <a:txBody>
                    <a:bodyPr/>
                    <a:lstStyle/>
                    <a:p>
                      <a:pPr algn="ctr" fontAlgn="ctr">
                        <a:buNone/>
                      </a:pPr>
                      <a:r>
                        <a:rPr lang="en-US" sz="1100" b="0" i="1" u="none" strike="noStrike" dirty="0" smtClean="0">
                          <a:solidFill>
                            <a:srgbClr val="000000"/>
                          </a:solidFill>
                          <a:effectLst/>
                          <a:latin typeface="Aptos Narrow" panose="020B0004020202020204" pitchFamily="34" charset="0"/>
                        </a:rPr>
                        <a:t>This is</a:t>
                      </a:r>
                      <a:r>
                        <a:rPr lang="en-US" sz="1100" b="0" i="1" u="none" strike="noStrike" baseline="0" dirty="0" smtClean="0">
                          <a:solidFill>
                            <a:srgbClr val="000000"/>
                          </a:solidFill>
                          <a:effectLst/>
                          <a:latin typeface="Aptos Narrow" panose="020B0004020202020204" pitchFamily="34" charset="0"/>
                        </a:rPr>
                        <a:t> demonstrated in:</a:t>
                      </a:r>
                    </a:p>
                    <a:p>
                      <a:pPr marL="0" indent="0" algn="just" fontAlgn="ctr">
                        <a:buFont typeface="Arial" panose="020B0604020202020204" pitchFamily="34" charset="0"/>
                        <a:buNone/>
                      </a:pPr>
                      <a:endParaRPr lang="en-US" sz="1100" b="0" i="1" u="none" strike="noStrike" baseline="0"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baseline="0" dirty="0" smtClean="0">
                          <a:solidFill>
                            <a:srgbClr val="000000"/>
                          </a:solidFill>
                          <a:effectLst/>
                          <a:latin typeface="Aptos Narrow" panose="020B0004020202020204" pitchFamily="34" charset="0"/>
                        </a:rPr>
                        <a:t>Company Evaluation Form – Week </a:t>
                      </a:r>
                      <a:r>
                        <a:rPr lang="en-US" sz="1100" b="0" i="1" u="none" strike="noStrike" baseline="0" dirty="0" smtClean="0">
                          <a:solidFill>
                            <a:srgbClr val="000000"/>
                          </a:solidFill>
                          <a:effectLst/>
                          <a:latin typeface="Aptos Narrow" panose="020B0004020202020204" pitchFamily="34" charset="0"/>
                        </a:rPr>
                        <a:t>10 - </a:t>
                      </a:r>
                      <a:r>
                        <a:rPr lang="en-GB" sz="1100" b="0" i="1" u="none" strike="noStrike" baseline="0" dirty="0" smtClean="0">
                          <a:solidFill>
                            <a:srgbClr val="000000"/>
                          </a:solidFill>
                          <a:effectLst/>
                          <a:latin typeface="Aptos Narrow" panose="020B0004020202020204" pitchFamily="34" charset="0"/>
                          <a:hlinkClick r:id="rId3"/>
                        </a:rPr>
                        <a:t>Company Evaluation Form Week 10</a:t>
                      </a:r>
                      <a:endParaRPr lang="en-US" sz="1100" b="0" i="1" u="none" strike="noStrike" baseline="0"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baseline="0" dirty="0" smtClean="0">
                          <a:solidFill>
                            <a:srgbClr val="000000"/>
                          </a:solidFill>
                          <a:effectLst/>
                          <a:latin typeface="Aptos Narrow" panose="020B0004020202020204" pitchFamily="34" charset="0"/>
                        </a:rPr>
                        <a:t>Company Evaluation Form – Week </a:t>
                      </a:r>
                      <a:r>
                        <a:rPr lang="en-US" sz="1100" b="0" i="1" u="none" strike="noStrike" baseline="0" dirty="0" smtClean="0">
                          <a:solidFill>
                            <a:srgbClr val="000000"/>
                          </a:solidFill>
                          <a:effectLst/>
                          <a:latin typeface="Aptos Narrow" panose="020B0004020202020204" pitchFamily="34" charset="0"/>
                        </a:rPr>
                        <a:t>20 - </a:t>
                      </a:r>
                      <a:r>
                        <a:rPr lang="en-GB" sz="1100" b="0" i="1" u="none" strike="noStrike" baseline="0" dirty="0" smtClean="0">
                          <a:solidFill>
                            <a:srgbClr val="000000"/>
                          </a:solidFill>
                          <a:effectLst/>
                          <a:latin typeface="Aptos Narrow" panose="020B0004020202020204" pitchFamily="34" charset="0"/>
                          <a:hlinkClick r:id="rId4"/>
                        </a:rPr>
                        <a:t>Company Evaluation Form Week 20</a:t>
                      </a:r>
                      <a:endParaRPr lang="en-US" sz="1100" b="0" i="1" u="none" strike="noStrike" baseline="0" dirty="0" smtClean="0">
                        <a:solidFill>
                          <a:srgbClr val="000000"/>
                        </a:solidFill>
                        <a:effectLst/>
                        <a:latin typeface="Aptos Narrow" panose="020B0004020202020204" pitchFamily="34" charset="0"/>
                      </a:endParaRP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1" u="none" strike="noStrike" baseline="0" dirty="0" smtClean="0">
                          <a:solidFill>
                            <a:srgbClr val="000000"/>
                          </a:solidFill>
                          <a:effectLst/>
                          <a:latin typeface="Aptos Narrow" panose="020B0004020202020204" pitchFamily="34" charset="0"/>
                        </a:rPr>
                        <a:t>Section 9 (Discussion) and Section 11 (Reflection) in Portfolio (pages 13-15</a:t>
                      </a:r>
                      <a:r>
                        <a:rPr lang="en-US" sz="1100" b="0" i="1" u="none" strike="noStrike" baseline="0" dirty="0" smtClean="0">
                          <a:solidFill>
                            <a:srgbClr val="000000"/>
                          </a:solidFill>
                          <a:effectLst/>
                          <a:latin typeface="Aptos Narrow" panose="020B0004020202020204" pitchFamily="34" charset="0"/>
                        </a:rPr>
                        <a:t>) - </a:t>
                      </a:r>
                      <a:r>
                        <a:rPr lang="en-US" sz="1100" b="0" i="1" u="none" strike="noStrike" dirty="0" smtClean="0">
                          <a:solidFill>
                            <a:srgbClr val="000000"/>
                          </a:solidFill>
                          <a:effectLst/>
                          <a:latin typeface="Aptos Narrow" panose="020B0004020202020204" pitchFamily="34" charset="0"/>
                          <a:hlinkClick r:id="rId5"/>
                        </a:rPr>
                        <a:t>Work Placement Portfolio</a:t>
                      </a:r>
                      <a:endParaRPr lang="en-US" sz="1100" b="0" i="1" u="none" strike="noStrike" baseline="0"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baseline="0" dirty="0" smtClean="0">
                          <a:solidFill>
                            <a:srgbClr val="000000"/>
                          </a:solidFill>
                          <a:effectLst/>
                          <a:latin typeface="Aptos Narrow" panose="020B0004020202020204" pitchFamily="34" charset="0"/>
                        </a:rPr>
                        <a:t>Work and Learning </a:t>
                      </a:r>
                      <a:r>
                        <a:rPr lang="en-US" sz="1100" b="0" i="1" u="none" strike="noStrike" baseline="0" dirty="0" smtClean="0">
                          <a:solidFill>
                            <a:srgbClr val="000000"/>
                          </a:solidFill>
                          <a:effectLst/>
                          <a:latin typeface="Aptos Narrow" panose="020B0004020202020204" pitchFamily="34" charset="0"/>
                        </a:rPr>
                        <a:t>Logs - </a:t>
                      </a:r>
                      <a:r>
                        <a:rPr lang="en-US" sz="1100" b="0" i="1" u="none" strike="noStrike" dirty="0" smtClean="0">
                          <a:solidFill>
                            <a:srgbClr val="000000"/>
                          </a:solidFill>
                          <a:effectLst/>
                          <a:latin typeface="Aptos Narrow" panose="020B0004020202020204" pitchFamily="34" charset="0"/>
                          <a:hlinkClick r:id="rId6"/>
                        </a:rPr>
                        <a:t>Work Log </a:t>
                      </a:r>
                      <a:endParaRPr lang="en-US" sz="1100" b="0" i="1" u="none" strike="noStrike" baseline="0" dirty="0" smtClean="0">
                        <a:solidFill>
                          <a:srgbClr val="000000"/>
                        </a:solidFill>
                        <a:effectLst/>
                        <a:latin typeface="Aptos Narrow" panose="020B0004020202020204" pitchFamily="34" charset="0"/>
                      </a:endParaRPr>
                    </a:p>
                    <a:p>
                      <a:pPr marL="171450" indent="-171450" algn="just" fontAlgn="ctr">
                        <a:buFont typeface="Arial" panose="020B0604020202020204" pitchFamily="34" charset="0"/>
                        <a:buChar char="•"/>
                      </a:pPr>
                      <a:r>
                        <a:rPr lang="en-US" sz="1100" b="0" i="1" u="none" strike="noStrike" baseline="0" dirty="0" smtClean="0">
                          <a:solidFill>
                            <a:srgbClr val="000000"/>
                          </a:solidFill>
                          <a:effectLst/>
                          <a:latin typeface="Aptos Narrow" panose="020B0004020202020204" pitchFamily="34" charset="0"/>
                        </a:rPr>
                        <a:t>Learning Log Week 10 feedback and Week 20 </a:t>
                      </a:r>
                      <a:r>
                        <a:rPr lang="en-US" sz="1100" b="0" i="1" u="none" strike="noStrike" baseline="0" dirty="0" smtClean="0">
                          <a:solidFill>
                            <a:srgbClr val="000000"/>
                          </a:solidFill>
                          <a:effectLst/>
                          <a:latin typeface="Aptos Narrow" panose="020B0004020202020204" pitchFamily="34" charset="0"/>
                        </a:rPr>
                        <a:t>feedback</a:t>
                      </a:r>
                    </a:p>
                    <a:p>
                      <a:pPr marL="171450" marR="0" indent="-171450" algn="just"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100" b="0" i="1" u="none" strike="noStrike" baseline="0" smtClean="0">
                          <a:solidFill>
                            <a:srgbClr val="000000"/>
                          </a:solidFill>
                          <a:effectLst/>
                          <a:latin typeface="Aptos Narrow" panose="020B0004020202020204" pitchFamily="34" charset="0"/>
                        </a:rPr>
                        <a:t>Come-back day Presentation - </a:t>
                      </a:r>
                      <a:r>
                        <a:rPr lang="en-GB" sz="1100" b="0" i="1" u="none" strike="noStrike" baseline="0" smtClean="0">
                          <a:solidFill>
                            <a:srgbClr val="000000"/>
                          </a:solidFill>
                          <a:effectLst/>
                          <a:latin typeface="Aptos Narrow" panose="020B0004020202020204" pitchFamily="34" charset="0"/>
                          <a:hlinkClick r:id="rId7"/>
                        </a:rPr>
                        <a:t>Presentation</a:t>
                      </a:r>
                      <a:endParaRPr lang="en-US" sz="1100" b="0" i="1" u="none" strike="noStrike" smtClean="0">
                        <a:solidFill>
                          <a:srgbClr val="000000"/>
                        </a:solidFill>
                        <a:effectLst/>
                        <a:latin typeface="Aptos Narrow" panose="020B0004020202020204" pitchFamily="34" charset="0"/>
                      </a:endParaRPr>
                    </a:p>
                  </a:txBody>
                  <a:tcPr marL="6350" marR="6350" marT="635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8AF"/>
                    </a:solidFill>
                  </a:tcPr>
                </a:tc>
                <a:extLst>
                  <a:ext uri="{0D108BD9-81ED-4DB2-BD59-A6C34878D82A}">
                    <a16:rowId xmlns:a16="http://schemas.microsoft.com/office/drawing/2014/main" val="2836916316"/>
                  </a:ext>
                </a:extLst>
              </a:tr>
            </a:tbl>
          </a:graphicData>
        </a:graphic>
      </p:graphicFrame>
      <p:sp>
        <p:nvSpPr>
          <p:cNvPr id="2" name="Title 6">
            <a:extLst>
              <a:ext uri="{FF2B5EF4-FFF2-40B4-BE49-F238E27FC236}">
                <a16:creationId xmlns:a16="http://schemas.microsoft.com/office/drawing/2014/main" id="{EDF4CEDB-0A1C-ED62-F382-1686812A3E0F}"/>
              </a:ext>
            </a:extLst>
          </p:cNvPr>
          <p:cNvSpPr>
            <a:spLocks noGrp="1"/>
          </p:cNvSpPr>
          <p:nvPr>
            <p:ph type="title" idx="3"/>
          </p:nvPr>
        </p:nvSpPr>
        <p:spPr>
          <a:xfrm>
            <a:off x="2049462" y="0"/>
            <a:ext cx="4206300" cy="576000"/>
          </a:xfrm>
        </p:spPr>
        <p:txBody>
          <a:bodyPr/>
          <a:lstStyle/>
          <a:p>
            <a:r>
              <a:rPr lang="en-GB" dirty="0"/>
              <a:t>10 points total</a:t>
            </a:r>
          </a:p>
        </p:txBody>
      </p:sp>
    </p:spTree>
    <p:extLst>
      <p:ext uri="{BB962C8B-B14F-4D97-AF65-F5344CB8AC3E}">
        <p14:creationId xmlns:p14="http://schemas.microsoft.com/office/powerpoint/2010/main" val="2840568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278956" y="736062"/>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D</a:t>
            </a:r>
            <a:endParaRPr sz="40000" dirty="0">
              <a:solidFill>
                <a:srgbClr val="999999"/>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My most significant achievements during my placement</a:t>
            </a:r>
            <a:endParaRPr dirty="0"/>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a:buNone/>
            </a:pPr>
            <a:r>
              <a:rPr lang="en-GB" dirty="0"/>
              <a:t>During my placement, I successfully designed and implemented multiple data marts in </a:t>
            </a:r>
            <a:r>
              <a:rPr lang="en-GB" dirty="0" err="1"/>
              <a:t>Matillion</a:t>
            </a:r>
            <a:r>
              <a:rPr lang="en-GB" dirty="0"/>
              <a:t>, integrated them with Snowflake, and connected them to Bold BI for reporting. I applied Data Vault 2.0 principles in a real business environment and delivered automated, validated reports used by the company. I also completed a full professional portfolio documenting the project, methodology, and outcomes.</a:t>
            </a:r>
            <a:endParaRPr dirty="0" smtClean="0"/>
          </a:p>
          <a:p>
            <a:pPr marL="0" lvl="0" indent="0" algn="just" rtl="0">
              <a:spcBef>
                <a:spcPts val="800"/>
              </a:spcBef>
              <a:spcAft>
                <a:spcPts val="0"/>
              </a:spcAft>
              <a:buNone/>
            </a:pPr>
            <a:r>
              <a:rPr lang="en" sz="1400" b="1" dirty="0" smtClean="0"/>
              <a:t>My </a:t>
            </a:r>
            <a:r>
              <a:rPr lang="en" sz="1400" b="1" dirty="0"/>
              <a:t>most difficult challenges my placement</a:t>
            </a:r>
            <a:endParaRPr sz="1400" b="1" dirty="0"/>
          </a:p>
          <a:p>
            <a:pPr marL="0" lvl="0" indent="0" algn="just" rtl="0">
              <a:spcBef>
                <a:spcPts val="800"/>
              </a:spcBef>
              <a:spcAft>
                <a:spcPts val="0"/>
              </a:spcAft>
              <a:buNone/>
            </a:pPr>
            <a:r>
              <a:rPr lang="en-GB" dirty="0" smtClean="0"/>
              <a:t>The most difficult challenge during my placement was that I was working between two companies and people from both of them which led to a situation where I could not continue my work due to the limited available of the people in the Van </a:t>
            </a:r>
            <a:r>
              <a:rPr lang="en-GB" dirty="0" err="1" smtClean="0"/>
              <a:t>Dijk</a:t>
            </a:r>
            <a:r>
              <a:rPr lang="en-GB" dirty="0" smtClean="0"/>
              <a:t> office. Communication with them was tough, but happily at the end we managed to schedule all meetings I needed and completed the project on time.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 during my placement</a:t>
            </a:r>
            <a:endParaRPr sz="1400" b="1" dirty="0"/>
          </a:p>
          <a:p>
            <a:pPr marL="0" lvl="0" indent="0" algn="just">
              <a:spcBef>
                <a:spcPts val="800"/>
              </a:spcBef>
              <a:spcAft>
                <a:spcPts val="800"/>
              </a:spcAft>
              <a:buNone/>
            </a:pPr>
            <a:r>
              <a:rPr lang="en-GB" dirty="0"/>
              <a:t>The most important lessons I learned during my placement were the importance of clear communication, stakeholder alignment, and flexibility in a real business environment. I learned that technical work often depends on timely input from others, and progress requires proactive planning and follow-ups. Additionally, I learned how to adapt theoretical knowledge to practical constraints while still delivering valuable and reliable results.</a:t>
            </a: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506" name="Google Shape;506;p53"/>
          <p:cNvSpPr txBox="1">
            <a:spLocks noGrp="1"/>
          </p:cNvSpPr>
          <p:nvPr>
            <p:ph type="subTitle" idx="1"/>
          </p:nvPr>
        </p:nvSpPr>
        <p:spPr>
          <a:xfrm>
            <a:off x="182880" y="667512"/>
            <a:ext cx="602742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These where the qualities </a:t>
            </a:r>
            <a:r>
              <a:rPr lang="en-GB" dirty="0"/>
              <a:t>I</a:t>
            </a:r>
            <a:r>
              <a:rPr lang="en" dirty="0"/>
              <a:t> intended to work on indicated in section </a:t>
            </a:r>
            <a:r>
              <a:rPr lang="en" dirty="0" smtClean="0"/>
              <a:t>A</a:t>
            </a:r>
          </a:p>
          <a:p>
            <a:pPr marL="0" lvl="0" indent="0">
              <a:spcAft>
                <a:spcPts val="800"/>
              </a:spcAft>
            </a:pPr>
            <a:r>
              <a:rPr lang="en-GB" sz="1000" b="0" dirty="0"/>
              <a:t>I intended to further develop my practical data engineering skills, especially in working with complex data models and reporting tools in a real business environment. In addition, I aimed to improve my communication with non-technical stakeholders, gain confidence in translating business requirements into technical solutions, and learn how to work effectively across multiple teams and organizations.</a:t>
            </a:r>
            <a:endParaRPr lang="en" sz="1000" b="0" i="1" dirty="0" smtClean="0"/>
          </a:p>
          <a:p>
            <a:pPr marL="0" lvl="0" indent="0" algn="l" rtl="0">
              <a:spcBef>
                <a:spcPts val="0"/>
              </a:spcBef>
              <a:spcAft>
                <a:spcPts val="800"/>
              </a:spcAft>
              <a:buNone/>
            </a:pPr>
            <a:endParaRPr dirty="0"/>
          </a:p>
        </p:txBody>
      </p:sp>
      <p:sp>
        <p:nvSpPr>
          <p:cNvPr id="507" name="Google Shape;507;p53"/>
          <p:cNvSpPr txBox="1">
            <a:spLocks noGrp="1"/>
          </p:cNvSpPr>
          <p:nvPr>
            <p:ph type="body" idx="3"/>
          </p:nvPr>
        </p:nvSpPr>
        <p:spPr>
          <a:xfrm>
            <a:off x="182880" y="1678974"/>
            <a:ext cx="8778300" cy="3895236"/>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GB" sz="1400" b="1" dirty="0" smtClean="0"/>
              <a:t>This </a:t>
            </a:r>
            <a:r>
              <a:rPr lang="en-GB" sz="1400" b="1" dirty="0"/>
              <a:t>is how I feel like I improved on those qualities</a:t>
            </a:r>
            <a:endParaRPr sz="1400" b="1" dirty="0"/>
          </a:p>
          <a:p>
            <a:pPr marL="0" lvl="0" indent="0" algn="just">
              <a:spcBef>
                <a:spcPts val="800"/>
              </a:spcBef>
              <a:buNone/>
            </a:pPr>
            <a:r>
              <a:rPr lang="en-GB" dirty="0"/>
              <a:t>During the placement, I significantly strengthened my data engineering skills by working with complex data models, SQL transformations, and reporting pipelines. I became more confident in structuring data solutions based on business needs and improved my ability to communicate progress, issues, and decisions with both technical and non-technical stakeholders. Working across two companies helped me adapt to different expectations and collaboration styles.</a:t>
            </a:r>
            <a:endParaRPr dirty="0" smtClean="0"/>
          </a:p>
          <a:p>
            <a:pPr marL="0" lvl="0" indent="0" algn="just" rtl="0">
              <a:spcBef>
                <a:spcPts val="800"/>
              </a:spcBef>
              <a:spcAft>
                <a:spcPts val="0"/>
              </a:spcAft>
              <a:buNone/>
            </a:pPr>
            <a:r>
              <a:rPr lang="en-GB" sz="1400" b="1" dirty="0" smtClean="0"/>
              <a:t>This </a:t>
            </a:r>
            <a:r>
              <a:rPr lang="en-GB" sz="1400" b="1" dirty="0"/>
              <a:t>is the advice I would give myself if I would start my placement with the knowledge I have now</a:t>
            </a:r>
            <a:endParaRPr sz="1400" b="1" dirty="0"/>
          </a:p>
          <a:p>
            <a:pPr marL="0" lvl="0" indent="0" algn="just">
              <a:spcBef>
                <a:spcPts val="800"/>
              </a:spcBef>
              <a:spcAft>
                <a:spcPts val="800"/>
              </a:spcAft>
              <a:buNone/>
            </a:pPr>
            <a:r>
              <a:rPr lang="en-GB" dirty="0"/>
              <a:t>I would advise myself to clarify dependencies and stakeholder availability earlier, ask questions sooner, and proactively align expectations between all parties involved. This would help reduce delays and make collaboration smoother, especially when working across multiple organizations.</a:t>
            </a: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Tree>
    <p:extLst>
      <p:ext uri="{BB962C8B-B14F-4D97-AF65-F5344CB8AC3E}">
        <p14:creationId xmlns:p14="http://schemas.microsoft.com/office/powerpoint/2010/main" val="334792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2" name="Subtitle 1"/>
          <p:cNvSpPr>
            <a:spLocks noGrp="1"/>
          </p:cNvSpPr>
          <p:nvPr>
            <p:ph type="subTitle" idx="1"/>
          </p:nvPr>
        </p:nvSpPr>
        <p:spPr/>
        <p:txBody>
          <a:bodyPr/>
          <a:lstStyle/>
          <a:p>
            <a:r>
              <a:rPr lang="en-GB" dirty="0" smtClean="0"/>
              <a:t>The video that I watched:</a:t>
            </a:r>
            <a:endParaRPr lang="en-GB" dirty="0"/>
          </a:p>
        </p:txBody>
      </p:sp>
      <p:sp>
        <p:nvSpPr>
          <p:cNvPr id="3" name="Text Placeholder 2"/>
          <p:cNvSpPr>
            <a:spLocks noGrp="1"/>
          </p:cNvSpPr>
          <p:nvPr>
            <p:ph type="body" idx="3"/>
          </p:nvPr>
        </p:nvSpPr>
        <p:spPr/>
        <p:txBody>
          <a:bodyPr/>
          <a:lstStyle/>
          <a:p>
            <a:r>
              <a:rPr lang="en-GB" dirty="0" smtClean="0"/>
              <a:t>SQL Course for Beginners [</a:t>
            </a:r>
            <a:r>
              <a:rPr lang="en-GB" dirty="0"/>
              <a:t>Full Course] - </a:t>
            </a:r>
            <a:r>
              <a:rPr lang="en-GB" dirty="0" smtClean="0">
                <a:hlinkClick r:id="rId3"/>
              </a:rPr>
              <a:t>video course</a:t>
            </a:r>
            <a:endParaRPr lang="en-GB" dirty="0"/>
          </a:p>
        </p:txBody>
      </p:sp>
      <p:pic>
        <p:nvPicPr>
          <p:cNvPr id="4" name="Picture 3"/>
          <p:cNvPicPr>
            <a:picLocks noChangeAspect="1"/>
          </p:cNvPicPr>
          <p:nvPr/>
        </p:nvPicPr>
        <p:blipFill>
          <a:blip r:embed="rId4"/>
          <a:stretch>
            <a:fillRect/>
          </a:stretch>
        </p:blipFill>
        <p:spPr>
          <a:xfrm>
            <a:off x="1794938" y="1641513"/>
            <a:ext cx="5046700" cy="3102225"/>
          </a:xfrm>
          <a:prstGeom prst="rect">
            <a:avLst/>
          </a:prstGeom>
        </p:spPr>
      </p:pic>
    </p:spTree>
    <p:extLst>
      <p:ext uri="{BB962C8B-B14F-4D97-AF65-F5344CB8AC3E}">
        <p14:creationId xmlns:p14="http://schemas.microsoft.com/office/powerpoint/2010/main" val="60901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74534DFD90D84BAE872B1C9F4EDB65" ma:contentTypeVersion="6" ma:contentTypeDescription="Create a new document." ma:contentTypeScope="" ma:versionID="79dc2284ab5b286034ae087f1551674b">
  <xsd:schema xmlns:xsd="http://www.w3.org/2001/XMLSchema" xmlns:xs="http://www.w3.org/2001/XMLSchema" xmlns:p="http://schemas.microsoft.com/office/2006/metadata/properties" xmlns:ns2="b63dac9b-06cb-4194-a0fb-42e13cf56cf1" xmlns:ns3="1835dc84-43aa-4531-92f6-c335a7e7c84d" targetNamespace="http://schemas.microsoft.com/office/2006/metadata/properties" ma:root="true" ma:fieldsID="6090df30ff6260ce93c6cbf924720553" ns2:_="" ns3:_="">
    <xsd:import namespace="b63dac9b-06cb-4194-a0fb-42e13cf56cf1"/>
    <xsd:import namespace="1835dc84-43aa-4531-92f6-c335a7e7c84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dac9b-06cb-4194-a0fb-42e13cf56c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35dc84-43aa-4531-92f6-c335a7e7c84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http://www.w3.org/XML/1998/namespace"/>
    <ds:schemaRef ds:uri="http://purl.org/dc/terms/"/>
    <ds:schemaRef ds:uri="http://schemas.microsoft.com/office/2006/metadata/properties"/>
    <ds:schemaRef ds:uri="http://purl.org/dc/dcmitype/"/>
    <ds:schemaRef ds:uri="http://schemas.openxmlformats.org/package/2006/metadata/core-properties"/>
    <ds:schemaRef ds:uri="http://purl.org/dc/elements/1.1/"/>
    <ds:schemaRef ds:uri="1835dc84-43aa-4531-92f6-c335a7e7c84d"/>
    <ds:schemaRef ds:uri="http://schemas.microsoft.com/office/2006/documentManagement/types"/>
    <ds:schemaRef ds:uri="http://schemas.microsoft.com/office/infopath/2007/PartnerControls"/>
    <ds:schemaRef ds:uri="b63dac9b-06cb-4194-a0fb-42e13cf56cf1"/>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0D50106F-B2AC-48A6-8702-494D7E1401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3dac9b-06cb-4194-a0fb-42e13cf56cf1"/>
    <ds:schemaRef ds:uri="1835dc84-43aa-4531-92f6-c335a7e7c8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15876</TotalTime>
  <Words>17346</Words>
  <Application>Microsoft Office PowerPoint</Application>
  <PresentationFormat>On-screen Show (16:9)</PresentationFormat>
  <Paragraphs>1245</Paragraphs>
  <Slides>73</Slides>
  <Notes>72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73</vt:i4>
      </vt:variant>
    </vt:vector>
  </HeadingPairs>
  <TitlesOfParts>
    <vt:vector size="86" baseType="lpstr">
      <vt:lpstr>Open Sans</vt:lpstr>
      <vt:lpstr>Wingdings</vt:lpstr>
      <vt:lpstr>Roboto</vt:lpstr>
      <vt:lpstr>Alfa Slab One</vt:lpstr>
      <vt:lpstr>Segoe UI</vt:lpstr>
      <vt:lpstr>Roboto Thin</vt:lpstr>
      <vt:lpstr>Helvetica Neue</vt:lpstr>
      <vt:lpstr>Arial</vt:lpstr>
      <vt:lpstr>Proxima Nova</vt:lpstr>
      <vt:lpstr>Times New Roman</vt:lpstr>
      <vt:lpstr>Roboto Light</vt:lpstr>
      <vt:lpstr>Aptos Narrow</vt:lpstr>
      <vt:lpstr>BUAS Gameday</vt:lpstr>
      <vt:lpstr>Vladislav Stoimenov 235030 01/09/25 – 19/01/26</vt:lpstr>
      <vt:lpstr>How To Use This Template</vt:lpstr>
      <vt:lpstr>Learning Log Structure</vt:lpstr>
      <vt:lpstr>Section A</vt:lpstr>
      <vt:lpstr>What is my plan?</vt:lpstr>
      <vt:lpstr>Where am I starting?</vt:lpstr>
      <vt:lpstr>What are my goals?</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Week 9 - Log</vt:lpstr>
      <vt:lpstr>Week 9 - Feedback</vt:lpstr>
      <vt:lpstr>Week 10 - Log</vt:lpstr>
      <vt:lpstr>Week 10 - Feedback</vt:lpstr>
      <vt:lpstr>You are halfway there!</vt:lpstr>
      <vt:lpstr>Week 11 - Log</vt:lpstr>
      <vt:lpstr>Week 11 - Feedback</vt:lpstr>
      <vt:lpstr>Week 12 - Log</vt:lpstr>
      <vt:lpstr>Week 12 - Feedback</vt:lpstr>
      <vt:lpstr>Week 13 - Log</vt:lpstr>
      <vt:lpstr>Week 13 - Feedback</vt:lpstr>
      <vt:lpstr>Week 14 - Log</vt:lpstr>
      <vt:lpstr>Week 14 - Feedback</vt:lpstr>
      <vt:lpstr>Week 15 - Log</vt:lpstr>
      <vt:lpstr>Week 15 - Feedback</vt:lpstr>
      <vt:lpstr>Week 16 - Log</vt:lpstr>
      <vt:lpstr>Week 16 - Feedback</vt:lpstr>
      <vt:lpstr>Week 17 - Log</vt:lpstr>
      <vt:lpstr>Week 17 - Feedback</vt:lpstr>
      <vt:lpstr>Week 18 - Log</vt:lpstr>
      <vt:lpstr>Week 18 - Feedback</vt:lpstr>
      <vt:lpstr>Week 19 - Log</vt:lpstr>
      <vt:lpstr>Week 19 - Feedback</vt:lpstr>
      <vt:lpstr>Week 20 - Log</vt:lpstr>
      <vt:lpstr>Week 20 - Feedback</vt:lpstr>
      <vt:lpstr>Week 20 - Evidencing</vt:lpstr>
      <vt:lpstr>Week 20 - Evidencing</vt:lpstr>
      <vt:lpstr>Week 20 - Evidencing</vt:lpstr>
      <vt:lpstr>Week 20 - Evidencing</vt:lpstr>
      <vt:lpstr>Week 20 - Evidencing</vt:lpstr>
      <vt:lpstr>Week 20 - Evidencing</vt:lpstr>
      <vt:lpstr>You made it!</vt:lpstr>
      <vt:lpstr>Section C</vt:lpstr>
      <vt:lpstr>Component A</vt:lpstr>
      <vt:lpstr>1/3</vt:lpstr>
      <vt:lpstr>2/3</vt:lpstr>
      <vt:lpstr>3/3</vt:lpstr>
      <vt:lpstr>Component B</vt:lpstr>
      <vt:lpstr>1/3</vt:lpstr>
      <vt:lpstr>2/3</vt:lpstr>
      <vt:lpstr>3/3</vt:lpstr>
      <vt:lpstr>Component C</vt:lpstr>
      <vt:lpstr>1/3</vt:lpstr>
      <vt:lpstr>2/3</vt:lpstr>
      <vt:lpstr>3/3</vt:lpstr>
      <vt:lpstr>Section D</vt:lpstr>
      <vt:lpstr>What did I achieve this block?</vt:lpstr>
      <vt:lpstr>What did I achieve this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Buckens, Myrthe</dc:creator>
  <cp:lastModifiedBy>Vladi</cp:lastModifiedBy>
  <cp:revision>306</cp:revision>
  <dcterms:modified xsi:type="dcterms:W3CDTF">2026-01-23T14:43:15Z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0x0101004774534DFD90D84BAE872B1C9F4EDB65</vt:lpwstr>
  </property>
  <property fmtid="{D5CDD505-2E9C-101B-9397-08002B2CF9AE}" pid="3" name="MediaServiceImageTags">
    <vt:lpwstr/>
  </property>
</Properties>
</file>